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14" autoAdjust="0"/>
    <p:restoredTop sz="94660"/>
  </p:normalViewPr>
  <p:slideViewPr>
    <p:cSldViewPr snapToGrid="0">
      <p:cViewPr varScale="1">
        <p:scale>
          <a:sx n="46" d="100"/>
          <a:sy n="46" d="100"/>
        </p:scale>
        <p:origin x="786"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E2C400-ECA0-4F10-9484-A8588C68A7BC}"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2EBF4-CAC1-4D5D-96D8-83B4A80DFB1C}" type="slidenum">
              <a:rPr lang="en-US" smtClean="0"/>
              <a:t>‹#›</a:t>
            </a:fld>
            <a:endParaRPr lang="en-US"/>
          </a:p>
        </p:txBody>
      </p:sp>
    </p:spTree>
    <p:extLst>
      <p:ext uri="{BB962C8B-B14F-4D97-AF65-F5344CB8AC3E}">
        <p14:creationId xmlns:p14="http://schemas.microsoft.com/office/powerpoint/2010/main" val="34107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2C400-ECA0-4F10-9484-A8588C68A7BC}"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2EBF4-CAC1-4D5D-96D8-83B4A80DFB1C}" type="slidenum">
              <a:rPr lang="en-US" smtClean="0"/>
              <a:t>‹#›</a:t>
            </a:fld>
            <a:endParaRPr lang="en-US"/>
          </a:p>
        </p:txBody>
      </p:sp>
    </p:spTree>
    <p:extLst>
      <p:ext uri="{BB962C8B-B14F-4D97-AF65-F5344CB8AC3E}">
        <p14:creationId xmlns:p14="http://schemas.microsoft.com/office/powerpoint/2010/main" val="2157084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2C400-ECA0-4F10-9484-A8588C68A7BC}"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2EBF4-CAC1-4D5D-96D8-83B4A80DFB1C}" type="slidenum">
              <a:rPr lang="en-US" smtClean="0"/>
              <a:t>‹#›</a:t>
            </a:fld>
            <a:endParaRPr lang="en-US"/>
          </a:p>
        </p:txBody>
      </p:sp>
    </p:spTree>
    <p:extLst>
      <p:ext uri="{BB962C8B-B14F-4D97-AF65-F5344CB8AC3E}">
        <p14:creationId xmlns:p14="http://schemas.microsoft.com/office/powerpoint/2010/main" val="3677223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2C400-ECA0-4F10-9484-A8588C68A7BC}"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2EBF4-CAC1-4D5D-96D8-83B4A80DFB1C}" type="slidenum">
              <a:rPr lang="en-US" smtClean="0"/>
              <a:t>‹#›</a:t>
            </a:fld>
            <a:endParaRPr lang="en-US"/>
          </a:p>
        </p:txBody>
      </p:sp>
    </p:spTree>
    <p:extLst>
      <p:ext uri="{BB962C8B-B14F-4D97-AF65-F5344CB8AC3E}">
        <p14:creationId xmlns:p14="http://schemas.microsoft.com/office/powerpoint/2010/main" val="3801248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E2C400-ECA0-4F10-9484-A8588C68A7BC}"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2EBF4-CAC1-4D5D-96D8-83B4A80DFB1C}" type="slidenum">
              <a:rPr lang="en-US" smtClean="0"/>
              <a:t>‹#›</a:t>
            </a:fld>
            <a:endParaRPr lang="en-US"/>
          </a:p>
        </p:txBody>
      </p:sp>
    </p:spTree>
    <p:extLst>
      <p:ext uri="{BB962C8B-B14F-4D97-AF65-F5344CB8AC3E}">
        <p14:creationId xmlns:p14="http://schemas.microsoft.com/office/powerpoint/2010/main" val="2493917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E2C400-ECA0-4F10-9484-A8588C68A7BC}"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2EBF4-CAC1-4D5D-96D8-83B4A80DFB1C}" type="slidenum">
              <a:rPr lang="en-US" smtClean="0"/>
              <a:t>‹#›</a:t>
            </a:fld>
            <a:endParaRPr lang="en-US"/>
          </a:p>
        </p:txBody>
      </p:sp>
    </p:spTree>
    <p:extLst>
      <p:ext uri="{BB962C8B-B14F-4D97-AF65-F5344CB8AC3E}">
        <p14:creationId xmlns:p14="http://schemas.microsoft.com/office/powerpoint/2010/main" val="392694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E2C400-ECA0-4F10-9484-A8588C68A7BC}"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C2EBF4-CAC1-4D5D-96D8-83B4A80DFB1C}" type="slidenum">
              <a:rPr lang="en-US" smtClean="0"/>
              <a:t>‹#›</a:t>
            </a:fld>
            <a:endParaRPr lang="en-US"/>
          </a:p>
        </p:txBody>
      </p:sp>
    </p:spTree>
    <p:extLst>
      <p:ext uri="{BB962C8B-B14F-4D97-AF65-F5344CB8AC3E}">
        <p14:creationId xmlns:p14="http://schemas.microsoft.com/office/powerpoint/2010/main" val="2961592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E2C400-ECA0-4F10-9484-A8588C68A7BC}"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C2EBF4-CAC1-4D5D-96D8-83B4A80DFB1C}" type="slidenum">
              <a:rPr lang="en-US" smtClean="0"/>
              <a:t>‹#›</a:t>
            </a:fld>
            <a:endParaRPr lang="en-US"/>
          </a:p>
        </p:txBody>
      </p:sp>
    </p:spTree>
    <p:extLst>
      <p:ext uri="{BB962C8B-B14F-4D97-AF65-F5344CB8AC3E}">
        <p14:creationId xmlns:p14="http://schemas.microsoft.com/office/powerpoint/2010/main" val="2650195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E2C400-ECA0-4F10-9484-A8588C68A7BC}"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C2EBF4-CAC1-4D5D-96D8-83B4A80DFB1C}" type="slidenum">
              <a:rPr lang="en-US" smtClean="0"/>
              <a:t>‹#›</a:t>
            </a:fld>
            <a:endParaRPr lang="en-US"/>
          </a:p>
        </p:txBody>
      </p:sp>
    </p:spTree>
    <p:extLst>
      <p:ext uri="{BB962C8B-B14F-4D97-AF65-F5344CB8AC3E}">
        <p14:creationId xmlns:p14="http://schemas.microsoft.com/office/powerpoint/2010/main" val="3469644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E2C400-ECA0-4F10-9484-A8588C68A7BC}"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2EBF4-CAC1-4D5D-96D8-83B4A80DFB1C}" type="slidenum">
              <a:rPr lang="en-US" smtClean="0"/>
              <a:t>‹#›</a:t>
            </a:fld>
            <a:endParaRPr lang="en-US"/>
          </a:p>
        </p:txBody>
      </p:sp>
    </p:spTree>
    <p:extLst>
      <p:ext uri="{BB962C8B-B14F-4D97-AF65-F5344CB8AC3E}">
        <p14:creationId xmlns:p14="http://schemas.microsoft.com/office/powerpoint/2010/main" val="3075052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E2C400-ECA0-4F10-9484-A8588C68A7BC}"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2EBF4-CAC1-4D5D-96D8-83B4A80DFB1C}" type="slidenum">
              <a:rPr lang="en-US" smtClean="0"/>
              <a:t>‹#›</a:t>
            </a:fld>
            <a:endParaRPr lang="en-US"/>
          </a:p>
        </p:txBody>
      </p:sp>
    </p:spTree>
    <p:extLst>
      <p:ext uri="{BB962C8B-B14F-4D97-AF65-F5344CB8AC3E}">
        <p14:creationId xmlns:p14="http://schemas.microsoft.com/office/powerpoint/2010/main" val="749602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2C400-ECA0-4F10-9484-A8588C68A7BC}"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C2EBF4-CAC1-4D5D-96D8-83B4A80DFB1C}" type="slidenum">
              <a:rPr lang="en-US" smtClean="0"/>
              <a:t>‹#›</a:t>
            </a:fld>
            <a:endParaRPr lang="en-US"/>
          </a:p>
        </p:txBody>
      </p:sp>
    </p:spTree>
    <p:extLst>
      <p:ext uri="{BB962C8B-B14F-4D97-AF65-F5344CB8AC3E}">
        <p14:creationId xmlns:p14="http://schemas.microsoft.com/office/powerpoint/2010/main" val="1605426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fm.iowa.uiowa.edu/fmi/xsl/tgi/data_entry.xsl?-db=tgi_data&amp;-lay=Layout01&amp;-vie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Teaching Philosophies	</a:t>
            </a:r>
            <a:endParaRPr lang="en-US" dirty="0"/>
          </a:p>
        </p:txBody>
      </p:sp>
      <p:sp>
        <p:nvSpPr>
          <p:cNvPr id="3" name="Subtitle 2"/>
          <p:cNvSpPr>
            <a:spLocks noGrp="1"/>
          </p:cNvSpPr>
          <p:nvPr>
            <p:ph type="subTitle" idx="1"/>
          </p:nvPr>
        </p:nvSpPr>
        <p:spPr/>
        <p:txBody>
          <a:bodyPr/>
          <a:lstStyle/>
          <a:p>
            <a:r>
              <a:rPr lang="en-US" dirty="0" err="1" smtClean="0"/>
              <a:t>Shakil</a:t>
            </a:r>
            <a:r>
              <a:rPr lang="en-US" dirty="0" smtClean="0"/>
              <a:t> Rabbi &amp; Michael </a:t>
            </a:r>
            <a:r>
              <a:rPr lang="en-US" dirty="0" err="1" smtClean="0"/>
              <a:t>Heeney</a:t>
            </a:r>
            <a:endParaRPr lang="en-US" dirty="0" smtClean="0"/>
          </a:p>
          <a:p>
            <a:r>
              <a:rPr lang="en-US" dirty="0" smtClean="0"/>
              <a:t>The Graduate Writing Center</a:t>
            </a:r>
          </a:p>
          <a:p>
            <a:endParaRPr lang="en-US" dirty="0"/>
          </a:p>
        </p:txBody>
      </p:sp>
    </p:spTree>
    <p:extLst>
      <p:ext uri="{BB962C8B-B14F-4D97-AF65-F5344CB8AC3E}">
        <p14:creationId xmlns:p14="http://schemas.microsoft.com/office/powerpoint/2010/main" val="141283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57265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Philosophy as Genre </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444746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smtClean="0"/>
              <a:t>Graduate Writing Center</a:t>
            </a:r>
            <a:endParaRPr lang="en-US" dirty="0"/>
          </a:p>
        </p:txBody>
      </p:sp>
      <p:sp>
        <p:nvSpPr>
          <p:cNvPr id="3" name="Content Placeholder 2"/>
          <p:cNvSpPr>
            <a:spLocks noGrp="1"/>
          </p:cNvSpPr>
          <p:nvPr>
            <p:ph idx="1"/>
          </p:nvPr>
        </p:nvSpPr>
        <p:spPr/>
        <p:txBody>
          <a:bodyPr/>
          <a:lstStyle/>
          <a:p>
            <a:pPr>
              <a:lnSpc>
                <a:spcPct val="150000"/>
              </a:lnSpc>
            </a:pPr>
            <a:r>
              <a:rPr lang="en-US" altLang="en-US" dirty="0" smtClean="0">
                <a:latin typeface="Times New Roman" pitchFamily="18" charset="0"/>
              </a:rPr>
              <a:t>All types of writing </a:t>
            </a:r>
          </a:p>
          <a:p>
            <a:pPr>
              <a:lnSpc>
                <a:spcPct val="150000"/>
              </a:lnSpc>
            </a:pPr>
            <a:r>
              <a:rPr lang="en-US" altLang="en-US" dirty="0" smtClean="0">
                <a:latin typeface="Times New Roman" pitchFamily="18" charset="0"/>
              </a:rPr>
              <a:t>All stages of the writing process</a:t>
            </a:r>
          </a:p>
          <a:p>
            <a:pPr>
              <a:lnSpc>
                <a:spcPct val="150000"/>
              </a:lnSpc>
            </a:pPr>
            <a:r>
              <a:rPr lang="en-US" altLang="en-US" dirty="0" smtClean="0">
                <a:latin typeface="Times New Roman" pitchFamily="18" charset="0"/>
              </a:rPr>
              <a:t>One-on-one consultations (50 min)</a:t>
            </a:r>
          </a:p>
          <a:p>
            <a:pPr>
              <a:lnSpc>
                <a:spcPct val="150000"/>
              </a:lnSpc>
            </a:pPr>
            <a:r>
              <a:rPr lang="en-US" altLang="en-US" dirty="0" smtClean="0">
                <a:latin typeface="Times New Roman" pitchFamily="18" charset="0"/>
              </a:rPr>
              <a:t>Hours posted Fridays at 4pm</a:t>
            </a:r>
          </a:p>
          <a:p>
            <a:pPr>
              <a:lnSpc>
                <a:spcPct val="150000"/>
              </a:lnSpc>
            </a:pPr>
            <a:r>
              <a:rPr lang="en-US" altLang="en-US" dirty="0" smtClean="0">
                <a:latin typeface="Times New Roman" pitchFamily="18" charset="0"/>
              </a:rPr>
              <a:t>See brochure for scheduling information</a:t>
            </a:r>
            <a:endParaRPr lang="en-US" altLang="en-US" sz="2400" dirty="0" smtClean="0">
              <a:latin typeface="Times New Roman" pitchFamily="18" charset="0"/>
            </a:endParaRPr>
          </a:p>
          <a:p>
            <a:endParaRPr lang="en-US" dirty="0"/>
          </a:p>
        </p:txBody>
      </p:sp>
    </p:spTree>
    <p:extLst>
      <p:ext uri="{BB962C8B-B14F-4D97-AF65-F5344CB8AC3E}">
        <p14:creationId xmlns:p14="http://schemas.microsoft.com/office/powerpoint/2010/main" val="4142783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Goals of this Workshop</a:t>
            </a:r>
            <a:endParaRPr lang="en-US" dirty="0"/>
          </a:p>
        </p:txBody>
      </p:sp>
      <p:sp>
        <p:nvSpPr>
          <p:cNvPr id="3" name="Content Placeholder 2"/>
          <p:cNvSpPr>
            <a:spLocks noGrp="1"/>
          </p:cNvSpPr>
          <p:nvPr>
            <p:ph idx="1"/>
          </p:nvPr>
        </p:nvSpPr>
        <p:spPr/>
        <p:txBody>
          <a:bodyPr>
            <a:normAutofit/>
          </a:bodyPr>
          <a:lstStyle/>
          <a:p>
            <a:r>
              <a:rPr lang="en-US" dirty="0" smtClean="0"/>
              <a:t>To help you articulate the strengths and goals of your own teaching.</a:t>
            </a:r>
          </a:p>
          <a:p>
            <a:r>
              <a:rPr lang="en-US" dirty="0" smtClean="0"/>
              <a:t>To approach the teaching </a:t>
            </a:r>
            <a:r>
              <a:rPr lang="en-US" dirty="0"/>
              <a:t>p</a:t>
            </a:r>
            <a:r>
              <a:rPr lang="en-US" dirty="0" smtClean="0"/>
              <a:t>hilosophy as a genre (with conventions) situated within a </a:t>
            </a:r>
            <a:r>
              <a:rPr lang="en-US" smtClean="0"/>
              <a:t>disciplinarian community.  </a:t>
            </a:r>
            <a:endParaRPr lang="en-US" dirty="0" smtClean="0"/>
          </a:p>
          <a:p>
            <a:r>
              <a:rPr lang="en-US" dirty="0" smtClean="0"/>
              <a:t>To layout several strategies and tools for developing this genre as targeted towards specific schools and disciplines.</a:t>
            </a:r>
          </a:p>
          <a:p>
            <a:r>
              <a:rPr lang="en-US" dirty="0" smtClean="0"/>
              <a:t>To illustrate a process-based model of writing this genre. </a:t>
            </a:r>
          </a:p>
          <a:p>
            <a:r>
              <a:rPr lang="en-US" dirty="0" smtClean="0"/>
              <a:t>To think about ways the teaching philosophy can work in conjunction with your CV and cover-letter. In other words, the three discrete texts should be seen as a part of one job portfolio. </a:t>
            </a:r>
          </a:p>
          <a:p>
            <a:pPr marL="0" indent="0">
              <a:buNone/>
            </a:pPr>
            <a:endParaRPr lang="en-US" dirty="0"/>
          </a:p>
        </p:txBody>
      </p:sp>
    </p:spTree>
    <p:extLst>
      <p:ext uri="{BB962C8B-B14F-4D97-AF65-F5344CB8AC3E}">
        <p14:creationId xmlns:p14="http://schemas.microsoft.com/office/powerpoint/2010/main" val="3933754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Teaching Philosophy?</a:t>
            </a:r>
            <a:endParaRPr lang="en-US" dirty="0"/>
          </a:p>
        </p:txBody>
      </p:sp>
      <p:sp>
        <p:nvSpPr>
          <p:cNvPr id="3" name="Content Placeholder 2"/>
          <p:cNvSpPr>
            <a:spLocks noGrp="1"/>
          </p:cNvSpPr>
          <p:nvPr>
            <p:ph idx="1"/>
          </p:nvPr>
        </p:nvSpPr>
        <p:spPr/>
        <p:txBody>
          <a:bodyPr/>
          <a:lstStyle/>
          <a:p>
            <a:r>
              <a:rPr lang="en-US" dirty="0" smtClean="0"/>
              <a:t>The Teaching Philosophy Statement is a one- to two-page document that provides a clear, concise account of your teaching approach, methods, and expertise. </a:t>
            </a:r>
          </a:p>
          <a:p>
            <a:r>
              <a:rPr lang="en-US" dirty="0" smtClean="0"/>
              <a:t>It should be a narrative answering these four questions: </a:t>
            </a:r>
          </a:p>
          <a:p>
            <a:pPr marL="514350" indent="-514350">
              <a:buAutoNum type="arabicParenR"/>
            </a:pPr>
            <a:r>
              <a:rPr lang="en-US" dirty="0" smtClean="0"/>
              <a:t>Why do you teach?</a:t>
            </a:r>
          </a:p>
          <a:p>
            <a:pPr marL="514350" indent="-514350">
              <a:buAutoNum type="arabicParenR"/>
            </a:pPr>
            <a:r>
              <a:rPr lang="en-US" dirty="0" smtClean="0"/>
              <a:t>What do you teach?</a:t>
            </a:r>
          </a:p>
          <a:p>
            <a:pPr marL="514350" indent="-514350">
              <a:buAutoNum type="arabicParenR"/>
            </a:pPr>
            <a:r>
              <a:rPr lang="en-US" dirty="0" smtClean="0"/>
              <a:t>How do you teach?</a:t>
            </a:r>
          </a:p>
          <a:p>
            <a:pPr marL="514350" indent="-514350">
              <a:buAutoNum type="arabicParenR"/>
            </a:pPr>
            <a:r>
              <a:rPr lang="en-US" dirty="0" smtClean="0"/>
              <a:t>How do you measure your pedagogical effectiveness?</a:t>
            </a:r>
            <a:endParaRPr lang="en-US" dirty="0"/>
          </a:p>
        </p:txBody>
      </p:sp>
    </p:spTree>
    <p:extLst>
      <p:ext uri="{BB962C8B-B14F-4D97-AF65-F5344CB8AC3E}">
        <p14:creationId xmlns:p14="http://schemas.microsoft.com/office/powerpoint/2010/main" val="338902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Why do you teach? </a:t>
            </a:r>
            <a:endParaRPr lang="en-US" dirty="0"/>
          </a:p>
        </p:txBody>
      </p:sp>
      <p:sp>
        <p:nvSpPr>
          <p:cNvPr id="3" name="Content Placeholder 2"/>
          <p:cNvSpPr>
            <a:spLocks noGrp="1"/>
          </p:cNvSpPr>
          <p:nvPr>
            <p:ph idx="1"/>
          </p:nvPr>
        </p:nvSpPr>
        <p:spPr/>
        <p:txBody>
          <a:bodyPr/>
          <a:lstStyle/>
          <a:p>
            <a:r>
              <a:rPr lang="en-US" dirty="0"/>
              <a:t>Why are you drawn to the rewards and challenges of teaching? What is it that you can accomplish in teaching that you find particularly valuable and worthwhile? </a:t>
            </a:r>
            <a:endParaRPr lang="en-US" dirty="0" smtClean="0"/>
          </a:p>
          <a:p>
            <a:r>
              <a:rPr lang="en-US" dirty="0" smtClean="0"/>
              <a:t>A: When </a:t>
            </a:r>
            <a:r>
              <a:rPr lang="en-US" dirty="0"/>
              <a:t>you teach, for example, you can mentor students and contribute to their intellectual growth, gain new perspectives on topics that occupy your research, and reexamine the key ideas and assumptions that shape the production of knowledge in your field.</a:t>
            </a:r>
          </a:p>
        </p:txBody>
      </p:sp>
    </p:spTree>
    <p:extLst>
      <p:ext uri="{BB962C8B-B14F-4D97-AF65-F5344CB8AC3E}">
        <p14:creationId xmlns:p14="http://schemas.microsoft.com/office/powerpoint/2010/main" val="3701286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What do you teach?</a:t>
            </a:r>
            <a:endParaRPr lang="en-US" dirty="0"/>
          </a:p>
        </p:txBody>
      </p:sp>
      <p:sp>
        <p:nvSpPr>
          <p:cNvPr id="3" name="Content Placeholder 2"/>
          <p:cNvSpPr>
            <a:spLocks noGrp="1"/>
          </p:cNvSpPr>
          <p:nvPr>
            <p:ph idx="1"/>
          </p:nvPr>
        </p:nvSpPr>
        <p:spPr/>
        <p:txBody>
          <a:bodyPr/>
          <a:lstStyle/>
          <a:p>
            <a:r>
              <a:rPr lang="en-US" dirty="0"/>
              <a:t>What are the specific subjects and courses you are prepared to teach? What are your objectives for student learning? Why are these objectives important? Do your objectives differ depending on the type of course or the background of students you are teaching? If so, how? What should students gain from taking your courses? </a:t>
            </a:r>
            <a:endParaRPr lang="en-US" dirty="0" smtClean="0"/>
          </a:p>
          <a:p>
            <a:r>
              <a:rPr lang="en-US" dirty="0" smtClean="0"/>
              <a:t>A: </a:t>
            </a:r>
            <a:r>
              <a:rPr lang="en-US" dirty="0"/>
              <a:t>Examples include an understanding of foundational concepts in the field, sophistication as critical thinkers, or the ability to write concise and well-supported arguments.</a:t>
            </a:r>
          </a:p>
        </p:txBody>
      </p:sp>
    </p:spTree>
    <p:extLst>
      <p:ext uri="{BB962C8B-B14F-4D97-AF65-F5344CB8AC3E}">
        <p14:creationId xmlns:p14="http://schemas.microsoft.com/office/powerpoint/2010/main" val="511745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How do you teach?</a:t>
            </a:r>
            <a:br>
              <a:rPr lang="en-US" dirty="0" smtClean="0"/>
            </a:br>
            <a:endParaRPr lang="en-US" dirty="0"/>
          </a:p>
        </p:txBody>
      </p:sp>
      <p:sp>
        <p:nvSpPr>
          <p:cNvPr id="3" name="Content Placeholder 2"/>
          <p:cNvSpPr>
            <a:spLocks noGrp="1"/>
          </p:cNvSpPr>
          <p:nvPr>
            <p:ph idx="1"/>
          </p:nvPr>
        </p:nvSpPr>
        <p:spPr/>
        <p:txBody>
          <a:bodyPr/>
          <a:lstStyle/>
          <a:p>
            <a:r>
              <a:rPr lang="en-US" dirty="0"/>
              <a:t>What teaching methods and strategies do you use to meet your objectives? Do you prefer lecturing, leading discussions, or group work? </a:t>
            </a:r>
            <a:r>
              <a:rPr lang="en-US" dirty="0" smtClean="0"/>
              <a:t>Why </a:t>
            </a:r>
            <a:r>
              <a:rPr lang="en-US" dirty="0"/>
              <a:t>and in what circumstances? What kinds of assignments and assessments do you </a:t>
            </a:r>
            <a:r>
              <a:rPr lang="en-US" dirty="0" smtClean="0"/>
              <a:t>use? </a:t>
            </a:r>
            <a:r>
              <a:rPr lang="en-US" dirty="0"/>
              <a:t>How do you approach teaching non-traditional students? </a:t>
            </a:r>
            <a:r>
              <a:rPr lang="en-US" dirty="0" smtClean="0"/>
              <a:t>How do </a:t>
            </a:r>
            <a:r>
              <a:rPr lang="en-US" dirty="0"/>
              <a:t>you use instructional technology? </a:t>
            </a:r>
          </a:p>
        </p:txBody>
      </p:sp>
    </p:spTree>
    <p:extLst>
      <p:ext uri="{BB962C8B-B14F-4D97-AF65-F5344CB8AC3E}">
        <p14:creationId xmlns:p14="http://schemas.microsoft.com/office/powerpoint/2010/main" val="35690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How do you measure your pedagogical effectiveness?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a:t>How do you know whether you are meeting your objectives? </a:t>
            </a:r>
            <a:r>
              <a:rPr lang="en-US" dirty="0" smtClean="0"/>
              <a:t>Has </a:t>
            </a:r>
            <a:r>
              <a:rPr lang="en-US" dirty="0"/>
              <a:t>your teaching been observed by a faculty member or other evaluator? </a:t>
            </a:r>
            <a:r>
              <a:rPr lang="en-US" dirty="0" smtClean="0"/>
              <a:t>Have </a:t>
            </a:r>
            <a:r>
              <a:rPr lang="en-US" dirty="0"/>
              <a:t>you had a class or teaching presentation videotaped? </a:t>
            </a:r>
            <a:r>
              <a:rPr lang="en-US" dirty="0" smtClean="0"/>
              <a:t>Have you observed </a:t>
            </a:r>
            <a:r>
              <a:rPr lang="en-US" smtClean="0"/>
              <a:t>other teachers? If </a:t>
            </a:r>
            <a:r>
              <a:rPr lang="en-US" dirty="0"/>
              <a:t>so, what did you learn from this experience?</a:t>
            </a:r>
          </a:p>
          <a:p>
            <a:r>
              <a:rPr lang="en-US" dirty="0"/>
              <a:t>The Teaching Philosophy Statement should include concrete examples of specific course topics, assignments, assessments, and strategies drawn from courses that you have taught or are or prepared to teach, or from past mentoring and advising experiences. These examples should 1) demonstrate the range of your teaching expertise and 2) illustrate your objectives, methods, and approaches. Compiling a Teaching Portfolio will allow you to flesh out these examples by collecting “supporting documents,” such as syllabi, actual assignments, exams, evaluations, and graded student papers. See Creating a Teaching Portfolio.</a:t>
            </a:r>
          </a:p>
          <a:p>
            <a:endParaRPr lang="en-US" dirty="0"/>
          </a:p>
        </p:txBody>
      </p:sp>
    </p:spTree>
    <p:extLst>
      <p:ext uri="{BB962C8B-B14F-4D97-AF65-F5344CB8AC3E}">
        <p14:creationId xmlns:p14="http://schemas.microsoft.com/office/powerpoint/2010/main" val="651037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dirty="0" smtClean="0"/>
              <a:t>Writing narratives </a:t>
            </a:r>
          </a:p>
          <a:p>
            <a:pPr marL="514350" indent="-514350">
              <a:buAutoNum type="arabicPeriod"/>
            </a:pPr>
            <a:r>
              <a:rPr lang="en-US" dirty="0" smtClean="0"/>
              <a:t>Websites on your own priorities </a:t>
            </a:r>
            <a:r>
              <a:rPr lang="en-US" dirty="0"/>
              <a:t>and styles: (</a:t>
            </a:r>
            <a:r>
              <a:rPr lang="en-US" dirty="0">
                <a:hlinkClick r:id="rId2"/>
              </a:rPr>
              <a:t>http://fm.iowa.uiowa.edu/fmi/xsl/tgi/data_entry.xsl?-db=tgi_data&amp;-lay=Layout01&amp;-</a:t>
            </a:r>
            <a:r>
              <a:rPr lang="en-US" dirty="0" smtClean="0">
                <a:hlinkClick r:id="rId2"/>
              </a:rPr>
              <a:t>view</a:t>
            </a:r>
            <a:r>
              <a:rPr lang="en-US" dirty="0"/>
              <a:t>) and </a:t>
            </a:r>
            <a:r>
              <a:rPr lang="en-US" dirty="0" smtClean="0"/>
              <a:t>(http</a:t>
            </a:r>
            <a:r>
              <a:rPr lang="en-US" dirty="0"/>
              <a:t>://</a:t>
            </a:r>
            <a:r>
              <a:rPr lang="en-US" dirty="0" smtClean="0"/>
              <a:t>longleaf.net/teachingstyle.html) </a:t>
            </a:r>
          </a:p>
          <a:p>
            <a:pPr marL="514350" indent="-514350">
              <a:buAutoNum type="arabicPeriod"/>
            </a:pPr>
            <a:r>
              <a:rPr lang="en-US" dirty="0" smtClean="0"/>
              <a:t>Pick the ideal course in your field and then interview a professor in your field with this question: “What are the major ideas that you think make that course useful and what do you do in the class to motivate your students to learn?”</a:t>
            </a:r>
          </a:p>
          <a:p>
            <a:pPr marL="514350" indent="-514350">
              <a:buAutoNum type="arabicPeriod"/>
            </a:pPr>
            <a:r>
              <a:rPr lang="en-US" dirty="0" smtClean="0"/>
              <a:t>Pick a class taught by a mentor and observe it at least three times. Note the learning practices and the particularities of cultures and how it effects learning.  </a:t>
            </a:r>
            <a:endParaRPr lang="en-US" dirty="0"/>
          </a:p>
        </p:txBody>
      </p:sp>
    </p:spTree>
    <p:extLst>
      <p:ext uri="{BB962C8B-B14F-4D97-AF65-F5344CB8AC3E}">
        <p14:creationId xmlns:p14="http://schemas.microsoft.com/office/powerpoint/2010/main" val="31796843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TotalTime>
  <Words>722</Words>
  <Application>Microsoft Office PowerPoint</Application>
  <PresentationFormat>Widescreen</PresentationFormat>
  <Paragraphs>39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Writing Teaching Philosophies </vt:lpstr>
      <vt:lpstr>Graduate Writing Center</vt:lpstr>
      <vt:lpstr>Goals of this Workshop</vt:lpstr>
      <vt:lpstr>What is a Teaching Philosophy?</vt:lpstr>
      <vt:lpstr>1. Why do you teach? </vt:lpstr>
      <vt:lpstr>2. What do you teach?</vt:lpstr>
      <vt:lpstr>3. How do you teach? </vt:lpstr>
      <vt:lpstr>4. How do you measure your pedagogical effectiveness? </vt:lpstr>
      <vt:lpstr>Strategies </vt:lpstr>
      <vt:lpstr>PowerPoint Presentation</vt:lpstr>
      <vt:lpstr>Teaching Philosophy as Genre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Teaching Philosophies</dc:title>
  <dc:creator>Windows User</dc:creator>
  <cp:lastModifiedBy>Leslie Mateer</cp:lastModifiedBy>
  <cp:revision>19</cp:revision>
  <dcterms:created xsi:type="dcterms:W3CDTF">2015-04-13T19:57:10Z</dcterms:created>
  <dcterms:modified xsi:type="dcterms:W3CDTF">2016-09-27T18:31:51Z</dcterms:modified>
</cp:coreProperties>
</file>