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sldIdLst>
    <p:sldId id="256" r:id="rId2"/>
    <p:sldId id="257" r:id="rId3"/>
    <p:sldId id="258" r:id="rId4"/>
    <p:sldId id="260" r:id="rId5"/>
    <p:sldId id="265" r:id="rId6"/>
    <p:sldId id="261" r:id="rId7"/>
    <p:sldId id="312" r:id="rId8"/>
    <p:sldId id="259" r:id="rId9"/>
    <p:sldId id="309" r:id="rId10"/>
    <p:sldId id="262" r:id="rId11"/>
    <p:sldId id="264" r:id="rId12"/>
    <p:sldId id="266" r:id="rId13"/>
    <p:sldId id="267" r:id="rId14"/>
    <p:sldId id="268" r:id="rId15"/>
    <p:sldId id="270" r:id="rId16"/>
    <p:sldId id="271" r:id="rId17"/>
    <p:sldId id="272" r:id="rId18"/>
    <p:sldId id="273" r:id="rId19"/>
    <p:sldId id="311" r:id="rId20"/>
    <p:sldId id="274" r:id="rId21"/>
    <p:sldId id="313" r:id="rId22"/>
    <p:sldId id="314" r:id="rId23"/>
    <p:sldId id="278" r:id="rId24"/>
    <p:sldId id="279" r:id="rId25"/>
    <p:sldId id="280" r:id="rId26"/>
    <p:sldId id="282" r:id="rId27"/>
    <p:sldId id="289" r:id="rId28"/>
    <p:sldId id="290" r:id="rId29"/>
    <p:sldId id="291" r:id="rId30"/>
    <p:sldId id="292" r:id="rId31"/>
    <p:sldId id="293" r:id="rId32"/>
    <p:sldId id="294" r:id="rId33"/>
    <p:sldId id="302" r:id="rId34"/>
    <p:sldId id="303" r:id="rId35"/>
    <p:sldId id="306" r:id="rId36"/>
    <p:sldId id="307" r:id="rId37"/>
    <p:sldId id="31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33CC"/>
    <a:srgbClr val="00FFCC"/>
    <a:srgbClr val="00CC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9" autoAdjust="0"/>
    <p:restoredTop sz="86452" autoAdjust="0"/>
  </p:normalViewPr>
  <p:slideViewPr>
    <p:cSldViewPr>
      <p:cViewPr varScale="1">
        <p:scale>
          <a:sx n="39" d="100"/>
          <a:sy n="39" d="100"/>
        </p:scale>
        <p:origin x="834" y="6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651200C-9B2C-4DCB-9D11-47663642B4B9}"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E726C-7F88-4AA7-B3EF-3994F60C9928}"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1200C-9B2C-4DCB-9D11-47663642B4B9}"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E726C-7F88-4AA7-B3EF-3994F60C99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1200C-9B2C-4DCB-9D11-47663642B4B9}"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E726C-7F88-4AA7-B3EF-3994F60C99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51200C-9B2C-4DCB-9D11-47663642B4B9}" type="datetimeFigureOut">
              <a:rPr lang="en-US" smtClean="0"/>
              <a:pPr/>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E726C-7F88-4AA7-B3EF-3994F60C99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2651200C-9B2C-4DCB-9D11-47663642B4B9}" type="datetimeFigureOut">
              <a:rPr lang="en-US" smtClean="0"/>
              <a:pPr/>
              <a:t>9/30/2016</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A6CE726C-7F88-4AA7-B3EF-3994F60C99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51200C-9B2C-4DCB-9D11-47663642B4B9}"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E726C-7F88-4AA7-B3EF-3994F60C99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51200C-9B2C-4DCB-9D11-47663642B4B9}" type="datetimeFigureOut">
              <a:rPr lang="en-US" smtClean="0"/>
              <a:pPr/>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E726C-7F88-4AA7-B3EF-3994F60C99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51200C-9B2C-4DCB-9D11-47663642B4B9}" type="datetimeFigureOut">
              <a:rPr lang="en-US" smtClean="0"/>
              <a:pPr/>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E726C-7F88-4AA7-B3EF-3994F60C99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51200C-9B2C-4DCB-9D11-47663642B4B9}" type="datetimeFigureOut">
              <a:rPr lang="en-US" smtClean="0"/>
              <a:pPr/>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CE726C-7F88-4AA7-B3EF-3994F60C99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51200C-9B2C-4DCB-9D11-47663642B4B9}"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E726C-7F88-4AA7-B3EF-3994F60C9928}"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2651200C-9B2C-4DCB-9D11-47663642B4B9}" type="datetimeFigureOut">
              <a:rPr lang="en-US" smtClean="0"/>
              <a:pPr/>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E726C-7F88-4AA7-B3EF-3994F60C9928}"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2651200C-9B2C-4DCB-9D11-47663642B4B9}" type="datetimeFigureOut">
              <a:rPr lang="en-US" smtClean="0"/>
              <a:pPr/>
              <a:t>9/30/2016</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6CE726C-7F88-4AA7-B3EF-3994F60C992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wc.psu@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Writing Conference, Dissertation, and Thesis Proposals</a:t>
            </a:r>
            <a:endParaRPr lang="en-US" dirty="0"/>
          </a:p>
        </p:txBody>
      </p:sp>
      <p:sp>
        <p:nvSpPr>
          <p:cNvPr id="3" name="Subtitle 2"/>
          <p:cNvSpPr>
            <a:spLocks noGrp="1"/>
          </p:cNvSpPr>
          <p:nvPr>
            <p:ph type="subTitle" idx="1"/>
          </p:nvPr>
        </p:nvSpPr>
        <p:spPr>
          <a:xfrm>
            <a:off x="228600" y="3733800"/>
            <a:ext cx="4419600" cy="1219200"/>
          </a:xfrm>
        </p:spPr>
        <p:txBody>
          <a:bodyPr>
            <a:normAutofit fontScale="85000" lnSpcReduction="20000"/>
          </a:bodyPr>
          <a:lstStyle/>
          <a:p>
            <a:r>
              <a:rPr lang="en-US" dirty="0" smtClean="0"/>
              <a:t>Matthew Price</a:t>
            </a:r>
          </a:p>
          <a:p>
            <a:r>
              <a:rPr lang="en-US" dirty="0" smtClean="0"/>
              <a:t>Nicolette </a:t>
            </a:r>
            <a:r>
              <a:rPr lang="en-US" dirty="0" err="1" smtClean="0"/>
              <a:t>Hylan</a:t>
            </a:r>
            <a:endParaRPr lang="en-US" dirty="0" smtClean="0"/>
          </a:p>
          <a:p>
            <a:r>
              <a:rPr lang="en-US" dirty="0" smtClean="0"/>
              <a:t>The Graduate Writing Center</a:t>
            </a:r>
          </a:p>
          <a:p>
            <a:r>
              <a:rPr lang="en-US" dirty="0" smtClean="0">
                <a:hlinkClick r:id="rId2"/>
              </a:rPr>
              <a:t>gwc.psu@gmail.com</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Entering the Academic Conversation</a:t>
            </a:r>
            <a:endParaRPr lang="en-US" dirty="0"/>
          </a:p>
        </p:txBody>
      </p:sp>
      <p:pic>
        <p:nvPicPr>
          <p:cNvPr id="4" name="Picture 4"/>
          <p:cNvPicPr>
            <a:picLocks noGrp="1" noChangeAspect="1" noChangeArrowheads="1"/>
          </p:cNvPicPr>
          <p:nvPr>
            <p:ph idx="1"/>
          </p:nvPr>
        </p:nvPicPr>
        <p:blipFill>
          <a:blip r:embed="rId2" cstate="print"/>
          <a:srcRect/>
          <a:stretch>
            <a:fillRect/>
          </a:stretch>
        </p:blipFill>
        <p:spPr bwMode="auto">
          <a:xfrm>
            <a:off x="533400" y="1905000"/>
            <a:ext cx="8229596" cy="35661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a Proposal</a:t>
            </a:r>
            <a:endParaRPr lang="en-US" dirty="0"/>
          </a:p>
        </p:txBody>
      </p:sp>
      <p:sp>
        <p:nvSpPr>
          <p:cNvPr id="4" name="Content Placeholder 3"/>
          <p:cNvSpPr>
            <a:spLocks noGrp="1"/>
          </p:cNvSpPr>
          <p:nvPr>
            <p:ph sz="half" idx="1"/>
          </p:nvPr>
        </p:nvSpPr>
        <p:spPr/>
        <p:txBody>
          <a:bodyPr>
            <a:normAutofit/>
          </a:bodyPr>
          <a:lstStyle/>
          <a:p>
            <a:r>
              <a:rPr lang="en-US" sz="2800" dirty="0" smtClean="0"/>
              <a:t>Title</a:t>
            </a:r>
          </a:p>
          <a:p>
            <a:r>
              <a:rPr lang="en-US" sz="2800" dirty="0" smtClean="0"/>
              <a:t>Abstract</a:t>
            </a:r>
          </a:p>
          <a:p>
            <a:r>
              <a:rPr lang="en-US" sz="2800" dirty="0" smtClean="0"/>
              <a:t>Introduction/</a:t>
            </a:r>
          </a:p>
          <a:p>
            <a:pPr>
              <a:buNone/>
            </a:pPr>
            <a:r>
              <a:rPr lang="en-US" sz="2800" dirty="0" smtClean="0"/>
              <a:t>	Background</a:t>
            </a:r>
          </a:p>
          <a:p>
            <a:r>
              <a:rPr lang="en-US" sz="2800" dirty="0" smtClean="0"/>
              <a:t>Problem Statement</a:t>
            </a:r>
          </a:p>
          <a:p>
            <a:r>
              <a:rPr lang="en-US" sz="2800" dirty="0" smtClean="0"/>
              <a:t>Purpose and </a:t>
            </a:r>
          </a:p>
          <a:p>
            <a:pPr>
              <a:buNone/>
            </a:pPr>
            <a:r>
              <a:rPr lang="en-US" sz="2800" dirty="0" smtClean="0"/>
              <a:t>	Research Questions </a:t>
            </a:r>
          </a:p>
        </p:txBody>
      </p:sp>
      <p:sp>
        <p:nvSpPr>
          <p:cNvPr id="5" name="Content Placeholder 4"/>
          <p:cNvSpPr>
            <a:spLocks noGrp="1"/>
          </p:cNvSpPr>
          <p:nvPr>
            <p:ph sz="half" idx="2"/>
          </p:nvPr>
        </p:nvSpPr>
        <p:spPr/>
        <p:txBody>
          <a:bodyPr>
            <a:normAutofit/>
          </a:bodyPr>
          <a:lstStyle/>
          <a:p>
            <a:r>
              <a:rPr lang="en-US" sz="2800" dirty="0" smtClean="0"/>
              <a:t>Review of Literature</a:t>
            </a:r>
          </a:p>
          <a:p>
            <a:r>
              <a:rPr lang="en-US" sz="2800" dirty="0" smtClean="0"/>
              <a:t>Methodology</a:t>
            </a:r>
          </a:p>
          <a:p>
            <a:r>
              <a:rPr lang="en-US" sz="2800" dirty="0" smtClean="0"/>
              <a:t>Significance/ Implications</a:t>
            </a:r>
          </a:p>
          <a:p>
            <a:r>
              <a:rPr lang="en-US" sz="2800" dirty="0" smtClean="0"/>
              <a:t>Overview of Chapters</a:t>
            </a:r>
          </a:p>
          <a:p>
            <a:r>
              <a:rPr lang="en-US" sz="2800" dirty="0" smtClean="0"/>
              <a:t>Plan of Work</a:t>
            </a:r>
          </a:p>
          <a:p>
            <a:r>
              <a:rPr lang="en-US" sz="2800" dirty="0" smtClean="0"/>
              <a:t>Bibliography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Titles</a:t>
            </a:r>
            <a:endParaRPr lang="en-US" dirty="0"/>
          </a:p>
        </p:txBody>
      </p:sp>
      <p:pic>
        <p:nvPicPr>
          <p:cNvPr id="7" name="Picture 3"/>
          <p:cNvPicPr>
            <a:picLocks noGrp="1" noChangeAspect="1" noChangeArrowheads="1"/>
          </p:cNvPicPr>
          <p:nvPr>
            <p:ph idx="1"/>
          </p:nvPr>
        </p:nvPicPr>
        <p:blipFill>
          <a:blip r:embed="rId2" cstate="print"/>
          <a:srcRect/>
          <a:stretch>
            <a:fillRect/>
          </a:stretch>
        </p:blipFill>
        <p:spPr>
          <a:xfrm>
            <a:off x="533400" y="2133600"/>
            <a:ext cx="8229595" cy="356616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Working Title</a:t>
            </a:r>
            <a:endParaRPr lang="en-US" dirty="0"/>
          </a:p>
        </p:txBody>
      </p:sp>
      <p:sp>
        <p:nvSpPr>
          <p:cNvPr id="3" name="Content Placeholder 2"/>
          <p:cNvSpPr>
            <a:spLocks noGrp="1"/>
          </p:cNvSpPr>
          <p:nvPr>
            <p:ph idx="1"/>
          </p:nvPr>
        </p:nvSpPr>
        <p:spPr/>
        <p:txBody>
          <a:bodyPr>
            <a:normAutofit/>
          </a:bodyPr>
          <a:lstStyle/>
          <a:p>
            <a:pPr>
              <a:lnSpc>
                <a:spcPct val="80000"/>
              </a:lnSpc>
            </a:pPr>
            <a:r>
              <a:rPr lang="en-US" sz="3200" dirty="0" smtClean="0"/>
              <a:t>Orient your readers to your research topic.</a:t>
            </a:r>
          </a:p>
          <a:p>
            <a:pPr>
              <a:lnSpc>
                <a:spcPct val="80000"/>
              </a:lnSpc>
            </a:pPr>
            <a:r>
              <a:rPr lang="en-US" sz="3200" dirty="0" smtClean="0"/>
              <a:t>Indicate the type of study. </a:t>
            </a:r>
          </a:p>
          <a:p>
            <a:pPr>
              <a:lnSpc>
                <a:spcPct val="80000"/>
              </a:lnSpc>
            </a:pPr>
            <a:r>
              <a:rPr lang="en-US" sz="3200" dirty="0" smtClean="0"/>
              <a:t>Consider how people will search for your work on the internet and in databases.</a:t>
            </a:r>
          </a:p>
          <a:p>
            <a:pPr>
              <a:lnSpc>
                <a:spcPct val="80000"/>
              </a:lnSpc>
              <a:spcAft>
                <a:spcPct val="20000"/>
              </a:spcAft>
              <a:buFont typeface="Wingdings" pitchFamily="2" charset="2"/>
              <a:buNone/>
            </a:pPr>
            <a:r>
              <a:rPr lang="en-US" sz="1800" i="1" dirty="0" smtClean="0"/>
              <a:t>Effective Examples:</a:t>
            </a:r>
          </a:p>
          <a:p>
            <a:pPr>
              <a:lnSpc>
                <a:spcPct val="80000"/>
              </a:lnSpc>
              <a:spcAft>
                <a:spcPct val="20000"/>
              </a:spcAft>
            </a:pPr>
            <a:r>
              <a:rPr lang="en-US" sz="1600" dirty="0" smtClean="0"/>
              <a:t>Role of the Hydrologic Cycle in Vegetation Response to Climate Change: An Analysis Using VEMAP Phase 2 Model Experiments</a:t>
            </a:r>
          </a:p>
          <a:p>
            <a:pPr>
              <a:lnSpc>
                <a:spcPct val="80000"/>
              </a:lnSpc>
              <a:spcAft>
                <a:spcPct val="20000"/>
              </a:spcAft>
            </a:pPr>
            <a:r>
              <a:rPr lang="en-US" sz="1600" dirty="0" smtClean="0"/>
              <a:t>Geographic Representations of the Planet Mars, 1867-1907</a:t>
            </a:r>
          </a:p>
          <a:p>
            <a:pPr>
              <a:lnSpc>
                <a:spcPct val="80000"/>
              </a:lnSpc>
              <a:spcAft>
                <a:spcPct val="20000"/>
              </a:spcAft>
              <a:buNone/>
            </a:pPr>
            <a:r>
              <a:rPr lang="en-US" sz="1800" i="1" dirty="0" smtClean="0"/>
              <a:t>Ineffective Examples:</a:t>
            </a:r>
          </a:p>
          <a:p>
            <a:pPr>
              <a:lnSpc>
                <a:spcPct val="80000"/>
              </a:lnSpc>
              <a:spcAft>
                <a:spcPct val="20000"/>
              </a:spcAft>
            </a:pPr>
            <a:r>
              <a:rPr lang="en-US" sz="1600" dirty="0" smtClean="0"/>
              <a:t>VEMAP Analysis of Vegetation Response</a:t>
            </a:r>
          </a:p>
          <a:p>
            <a:pPr>
              <a:lnSpc>
                <a:spcPct val="80000"/>
              </a:lnSpc>
              <a:spcAft>
                <a:spcPct val="20000"/>
              </a:spcAft>
            </a:pPr>
            <a:r>
              <a:rPr lang="en-US" sz="1600" dirty="0" smtClean="0"/>
              <a:t>The </a:t>
            </a:r>
            <a:r>
              <a:rPr lang="en-US" sz="1600" dirty="0" err="1" smtClean="0"/>
              <a:t>Whatness</a:t>
            </a:r>
            <a:r>
              <a:rPr lang="en-US" sz="1600" dirty="0" smtClean="0"/>
              <a:t> of Books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normAutofit/>
          </a:bodyPr>
          <a:lstStyle/>
          <a:p>
            <a:pPr>
              <a:spcAft>
                <a:spcPct val="40000"/>
              </a:spcAft>
            </a:pPr>
            <a:r>
              <a:rPr lang="en-US" dirty="0" smtClean="0"/>
              <a:t>Provide a brief (100-350 word) overview of the proposal </a:t>
            </a:r>
          </a:p>
          <a:p>
            <a:pPr>
              <a:spcAft>
                <a:spcPct val="40000"/>
              </a:spcAft>
            </a:pPr>
            <a:r>
              <a:rPr lang="en-US" dirty="0" smtClean="0"/>
              <a:t>Summarize important elements (Introduction, Statement of the Problem, Background of the Study, Research Questions or Hypotheses, and Methods and Procedures).</a:t>
            </a:r>
          </a:p>
          <a:p>
            <a:pPr>
              <a:spcAft>
                <a:spcPct val="40000"/>
              </a:spcAft>
            </a:pPr>
            <a:r>
              <a:rPr lang="en-US" dirty="0" smtClean="0"/>
              <a:t>An effective abstract interests a reader by answering What? Why? and How?</a:t>
            </a:r>
          </a:p>
          <a:p>
            <a:pPr>
              <a:spcAft>
                <a:spcPct val="40000"/>
              </a:spcAft>
              <a:buNone/>
            </a:pPr>
            <a:r>
              <a:rPr lang="en-US" dirty="0" smtClean="0"/>
              <a:t>	</a:t>
            </a:r>
            <a:r>
              <a:rPr lang="en-US" sz="1900" dirty="0" smtClean="0"/>
              <a:t>What am I doing?</a:t>
            </a:r>
          </a:p>
          <a:p>
            <a:pPr>
              <a:spcAft>
                <a:spcPct val="40000"/>
              </a:spcAft>
              <a:buNone/>
            </a:pPr>
            <a:r>
              <a:rPr lang="en-US" sz="1900" dirty="0" smtClean="0"/>
              <a:t>	Why does it need to be done?</a:t>
            </a:r>
          </a:p>
          <a:p>
            <a:pPr>
              <a:spcAft>
                <a:spcPct val="40000"/>
              </a:spcAft>
              <a:buNone/>
            </a:pPr>
            <a:r>
              <a:rPr lang="en-US" sz="1900" dirty="0" smtClean="0"/>
              <a:t>	How am I going about it?</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Introduction/Background</a:t>
            </a:r>
            <a:endParaRPr lang="en-US" dirty="0"/>
          </a:p>
        </p:txBody>
      </p:sp>
      <p:sp>
        <p:nvSpPr>
          <p:cNvPr id="3" name="Content Placeholder 2"/>
          <p:cNvSpPr>
            <a:spLocks noGrp="1"/>
          </p:cNvSpPr>
          <p:nvPr>
            <p:ph idx="1"/>
          </p:nvPr>
        </p:nvSpPr>
        <p:spPr/>
        <p:txBody>
          <a:bodyPr/>
          <a:lstStyle/>
          <a:p>
            <a:r>
              <a:rPr lang="en-US" dirty="0" smtClean="0"/>
              <a:t>Establish the general territory (real world or research). </a:t>
            </a:r>
          </a:p>
          <a:p>
            <a:r>
              <a:rPr lang="en-US" dirty="0" smtClean="0"/>
              <a:t>Describe the foundations of your study—provide sufficient background for readers.</a:t>
            </a:r>
          </a:p>
          <a:p>
            <a:r>
              <a:rPr lang="en-US" dirty="0" smtClean="0"/>
              <a:t>Indicate the general scope of your project.</a:t>
            </a:r>
          </a:p>
          <a:p>
            <a:r>
              <a:rPr lang="en-US" dirty="0" smtClean="0"/>
              <a:t>Provide an overview of sections (optional).</a:t>
            </a:r>
          </a:p>
          <a:p>
            <a:r>
              <a:rPr lang="en-US" dirty="0" smtClean="0"/>
              <a:t>Engage the readers.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a:t>
            </a:r>
            <a:br>
              <a:rPr lang="en-US" dirty="0" smtClean="0"/>
            </a:br>
            <a:r>
              <a:rPr lang="en-US" dirty="0" smtClean="0"/>
              <a:t>Creating a Research Space</a:t>
            </a:r>
            <a:endParaRPr lang="en-US" dirty="0"/>
          </a:p>
        </p:txBody>
      </p:sp>
      <p:sp>
        <p:nvSpPr>
          <p:cNvPr id="3" name="Content Placeholder 2"/>
          <p:cNvSpPr>
            <a:spLocks noGrp="1"/>
          </p:cNvSpPr>
          <p:nvPr>
            <p:ph idx="1"/>
          </p:nvPr>
        </p:nvSpPr>
        <p:spPr/>
        <p:txBody>
          <a:bodyPr/>
          <a:lstStyle/>
          <a:p>
            <a:pPr>
              <a:lnSpc>
                <a:spcPct val="90000"/>
              </a:lnSpc>
              <a:buNone/>
              <a:defRPr/>
            </a:pPr>
            <a:r>
              <a:rPr lang="en-US" sz="3200" b="1" dirty="0" smtClean="0"/>
              <a:t>Move #1</a:t>
            </a:r>
          </a:p>
          <a:p>
            <a:pPr>
              <a:lnSpc>
                <a:spcPct val="90000"/>
              </a:lnSpc>
              <a:defRPr/>
            </a:pPr>
            <a:r>
              <a:rPr lang="en-US" sz="2400" dirty="0" smtClean="0"/>
              <a:t>Establishing a Territory</a:t>
            </a:r>
          </a:p>
          <a:p>
            <a:pPr lvl="1">
              <a:lnSpc>
                <a:spcPct val="90000"/>
              </a:lnSpc>
              <a:defRPr/>
            </a:pPr>
            <a:r>
              <a:rPr lang="en-US" sz="2000" dirty="0" smtClean="0"/>
              <a:t>Show central, problematic, relevant, or interesting aspect of general topic.</a:t>
            </a:r>
          </a:p>
          <a:p>
            <a:pPr lvl="1">
              <a:lnSpc>
                <a:spcPct val="90000"/>
              </a:lnSpc>
              <a:defRPr/>
            </a:pPr>
            <a:r>
              <a:rPr lang="en-US" sz="2000" dirty="0" smtClean="0"/>
              <a:t>Introduce and review previous research.</a:t>
            </a:r>
          </a:p>
          <a:p>
            <a:pPr>
              <a:lnSpc>
                <a:spcPct val="90000"/>
              </a:lnSpc>
              <a:defRPr/>
            </a:pPr>
            <a:r>
              <a:rPr lang="en-US" sz="2400" dirty="0" smtClean="0"/>
              <a:t>Sentence-Level Strategies:</a:t>
            </a:r>
          </a:p>
          <a:p>
            <a:pPr lvl="1">
              <a:defRPr/>
            </a:pPr>
            <a:r>
              <a:rPr lang="en-US" sz="2000" dirty="0" smtClean="0"/>
              <a:t>Recently, there has been growing interest in . . .</a:t>
            </a:r>
          </a:p>
          <a:p>
            <a:pPr lvl="1">
              <a:defRPr/>
            </a:pPr>
            <a:r>
              <a:rPr lang="en-US" sz="2000" dirty="0" smtClean="0"/>
              <a:t>The development of . . . is a classic problem in . . . </a:t>
            </a:r>
          </a:p>
          <a:p>
            <a:pPr lvl="1">
              <a:defRPr/>
            </a:pPr>
            <a:r>
              <a:rPr lang="en-US" sz="2000" dirty="0" smtClean="0"/>
              <a:t>The development of . . . has led to the hope that . . . </a:t>
            </a:r>
          </a:p>
          <a:p>
            <a:pPr lvl="1">
              <a:defRPr/>
            </a:pPr>
            <a:r>
              <a:rPr lang="en-US" sz="2000" dirty="0" smtClean="0"/>
              <a:t>The study of . . . has become an important aspect of . . .</a:t>
            </a:r>
          </a:p>
          <a:p>
            <a:pPr lvl="1">
              <a:defRPr/>
            </a:pPr>
            <a:r>
              <a:rPr lang="en-US" sz="2000" dirty="0" smtClean="0"/>
              <a:t>(The) . . . has been extensively studied in recent years.</a:t>
            </a:r>
          </a:p>
          <a:p>
            <a:pPr lvl="1">
              <a:defRPr/>
            </a:pPr>
            <a:r>
              <a:rPr lang="en-US" sz="2000" dirty="0" smtClean="0"/>
              <a:t>Many investigators have recently turned to . . .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a:t>
            </a:r>
            <a:br>
              <a:rPr lang="en-US" dirty="0" smtClean="0"/>
            </a:br>
            <a:r>
              <a:rPr lang="en-US" dirty="0" smtClean="0"/>
              <a:t>Creating a Research Space</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a:lnSpc>
                <a:spcPct val="90000"/>
              </a:lnSpc>
              <a:buNone/>
            </a:pPr>
            <a:r>
              <a:rPr lang="en-US" sz="3200" b="1" dirty="0" smtClean="0"/>
              <a:t>Move #2</a:t>
            </a:r>
          </a:p>
          <a:p>
            <a:pPr>
              <a:lnSpc>
                <a:spcPct val="90000"/>
              </a:lnSpc>
            </a:pPr>
            <a:r>
              <a:rPr lang="en-US" sz="2400" dirty="0" smtClean="0"/>
              <a:t>Creating a Niche</a:t>
            </a:r>
          </a:p>
          <a:p>
            <a:pPr lvl="1">
              <a:lnSpc>
                <a:spcPct val="90000"/>
              </a:lnSpc>
            </a:pPr>
            <a:r>
              <a:rPr lang="en-US" sz="2000" dirty="0" smtClean="0"/>
              <a:t>Indicate a gap in or extend previous knowledge</a:t>
            </a:r>
          </a:p>
          <a:p>
            <a:pPr>
              <a:lnSpc>
                <a:spcPct val="90000"/>
              </a:lnSpc>
            </a:pPr>
            <a:r>
              <a:rPr lang="en-US" sz="2400" dirty="0" smtClean="0"/>
              <a:t>Sentence-Level Strategies:</a:t>
            </a:r>
          </a:p>
          <a:p>
            <a:pPr lvl="1">
              <a:lnSpc>
                <a:spcPct val="90000"/>
              </a:lnSpc>
            </a:pPr>
            <a:r>
              <a:rPr lang="en-US" sz="2000" dirty="0" smtClean="0"/>
              <a:t>Negative: 	</a:t>
            </a:r>
          </a:p>
          <a:p>
            <a:pPr lvl="2">
              <a:lnSpc>
                <a:spcPct val="90000"/>
              </a:lnSpc>
            </a:pPr>
            <a:r>
              <a:rPr lang="en-US" sz="1600" dirty="0" smtClean="0"/>
              <a:t>However, little attention has been dedicated to…</a:t>
            </a:r>
          </a:p>
          <a:p>
            <a:pPr lvl="2">
              <a:lnSpc>
                <a:spcPct val="90000"/>
              </a:lnSpc>
            </a:pPr>
            <a:r>
              <a:rPr lang="en-US" sz="1600" dirty="0" smtClean="0"/>
              <a:t>Few studies/investigators/researchers have asked/examined/considered…</a:t>
            </a:r>
          </a:p>
          <a:p>
            <a:pPr lvl="2">
              <a:lnSpc>
                <a:spcPct val="90000"/>
              </a:lnSpc>
            </a:pPr>
            <a:r>
              <a:rPr lang="en-US" sz="1600" dirty="0" smtClean="0"/>
              <a:t>Yet none of these studies/findings/calculations have…</a:t>
            </a:r>
          </a:p>
          <a:p>
            <a:pPr lvl="1">
              <a:lnSpc>
                <a:spcPct val="90000"/>
              </a:lnSpc>
            </a:pPr>
            <a:r>
              <a:rPr lang="en-US" sz="2000" dirty="0" smtClean="0"/>
              <a:t>Contrastive:</a:t>
            </a:r>
          </a:p>
          <a:p>
            <a:pPr lvl="2">
              <a:lnSpc>
                <a:spcPct val="90000"/>
              </a:lnSpc>
            </a:pPr>
            <a:r>
              <a:rPr lang="en-US" sz="1600" dirty="0" smtClean="0"/>
              <a:t>The research has tended to focus on… rather than on…</a:t>
            </a:r>
          </a:p>
          <a:p>
            <a:pPr lvl="2">
              <a:lnSpc>
                <a:spcPct val="90000"/>
              </a:lnSpc>
            </a:pPr>
            <a:r>
              <a:rPr lang="en-US" sz="1600" dirty="0" smtClean="0"/>
              <a:t>These studies have emphasized… as opposed to…</a:t>
            </a:r>
          </a:p>
          <a:p>
            <a:pPr lvl="1">
              <a:lnSpc>
                <a:spcPct val="90000"/>
              </a:lnSpc>
            </a:pPr>
            <a:r>
              <a:rPr lang="en-US" sz="2000" dirty="0" smtClean="0"/>
              <a:t>Build by raising a question, hypothesis, or need:</a:t>
            </a:r>
          </a:p>
          <a:p>
            <a:pPr lvl="2">
              <a:lnSpc>
                <a:spcPct val="90000"/>
              </a:lnSpc>
            </a:pPr>
            <a:r>
              <a:rPr lang="en-US" sz="1600" dirty="0" smtClean="0"/>
              <a:t>However, it remains unclear whether…</a:t>
            </a:r>
          </a:p>
          <a:p>
            <a:pPr lvl="2">
              <a:lnSpc>
                <a:spcPct val="90000"/>
              </a:lnSpc>
            </a:pPr>
            <a:r>
              <a:rPr lang="en-US" sz="1600" dirty="0" smtClean="0"/>
              <a:t>If these results could be confirmed, they would provide strong evidence for…</a:t>
            </a:r>
          </a:p>
          <a:p>
            <a:pPr lvl="2">
              <a:lnSpc>
                <a:spcPct val="90000"/>
              </a:lnSpc>
            </a:pPr>
            <a:r>
              <a:rPr lang="en-US" sz="1600" dirty="0" smtClean="0"/>
              <a:t>It would thus be of interest to learn how…</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Organization:</a:t>
            </a:r>
            <a:br>
              <a:rPr lang="en-US" dirty="0" smtClean="0"/>
            </a:br>
            <a:r>
              <a:rPr lang="en-US" dirty="0" smtClean="0"/>
              <a:t>Creating a Research Space</a:t>
            </a:r>
            <a:endParaRPr lang="en-US" dirty="0"/>
          </a:p>
        </p:txBody>
      </p:sp>
      <p:sp>
        <p:nvSpPr>
          <p:cNvPr id="3" name="Content Placeholder 2"/>
          <p:cNvSpPr>
            <a:spLocks noGrp="1"/>
          </p:cNvSpPr>
          <p:nvPr>
            <p:ph idx="1"/>
          </p:nvPr>
        </p:nvSpPr>
        <p:spPr/>
        <p:txBody>
          <a:bodyPr>
            <a:normAutofit lnSpcReduction="10000"/>
          </a:bodyPr>
          <a:lstStyle/>
          <a:p>
            <a:pPr>
              <a:lnSpc>
                <a:spcPct val="90000"/>
              </a:lnSpc>
              <a:buNone/>
            </a:pPr>
            <a:r>
              <a:rPr lang="en-US" sz="3200" b="1" dirty="0" smtClean="0"/>
              <a:t>Move #3</a:t>
            </a:r>
          </a:p>
          <a:p>
            <a:pPr>
              <a:lnSpc>
                <a:spcPct val="90000"/>
              </a:lnSpc>
            </a:pPr>
            <a:r>
              <a:rPr lang="en-US" sz="2400" dirty="0" smtClean="0"/>
              <a:t>Occupying the Niche</a:t>
            </a:r>
          </a:p>
          <a:p>
            <a:pPr lvl="1">
              <a:lnSpc>
                <a:spcPct val="90000"/>
              </a:lnSpc>
            </a:pPr>
            <a:r>
              <a:rPr lang="en-US" sz="2000" dirty="0" smtClean="0"/>
              <a:t>Outline purposes</a:t>
            </a:r>
          </a:p>
          <a:p>
            <a:pPr lvl="1">
              <a:lnSpc>
                <a:spcPct val="90000"/>
              </a:lnSpc>
            </a:pPr>
            <a:r>
              <a:rPr lang="en-US" sz="2000" dirty="0" smtClean="0"/>
              <a:t>List Research Questions or Hypotheses</a:t>
            </a:r>
          </a:p>
          <a:p>
            <a:pPr lvl="1">
              <a:lnSpc>
                <a:spcPct val="90000"/>
              </a:lnSpc>
            </a:pPr>
            <a:r>
              <a:rPr lang="en-US" sz="2000" dirty="0" smtClean="0"/>
              <a:t>Announce principle findings</a:t>
            </a:r>
          </a:p>
          <a:p>
            <a:pPr lvl="1">
              <a:lnSpc>
                <a:spcPct val="90000"/>
              </a:lnSpc>
            </a:pPr>
            <a:r>
              <a:rPr lang="en-US" sz="2000" dirty="0" smtClean="0"/>
              <a:t>State value of research</a:t>
            </a:r>
          </a:p>
          <a:p>
            <a:pPr lvl="1">
              <a:lnSpc>
                <a:spcPct val="90000"/>
              </a:lnSpc>
            </a:pPr>
            <a:r>
              <a:rPr lang="en-US" sz="2000" dirty="0" smtClean="0"/>
              <a:t>Preview structure of paper</a:t>
            </a:r>
          </a:p>
          <a:p>
            <a:pPr>
              <a:lnSpc>
                <a:spcPct val="90000"/>
              </a:lnSpc>
            </a:pPr>
            <a:r>
              <a:rPr lang="en-US" sz="2400" dirty="0" smtClean="0"/>
              <a:t>Sentence-Level Strategies:</a:t>
            </a:r>
          </a:p>
          <a:p>
            <a:pPr lvl="1">
              <a:lnSpc>
                <a:spcPct val="90000"/>
              </a:lnSpc>
            </a:pPr>
            <a:r>
              <a:rPr lang="en-US" sz="2000" dirty="0" smtClean="0"/>
              <a:t>This project, then, asks…</a:t>
            </a:r>
          </a:p>
          <a:p>
            <a:pPr lvl="1">
              <a:lnSpc>
                <a:spcPct val="90000"/>
              </a:lnSpc>
            </a:pPr>
            <a:r>
              <a:rPr lang="en-US" sz="2000" dirty="0" smtClean="0"/>
              <a:t>To further demonstrate this problem and my plan for addressing it, I will first… then… and finally…</a:t>
            </a:r>
          </a:p>
          <a:p>
            <a:pPr lvl="1">
              <a:lnSpc>
                <a:spcPct val="90000"/>
              </a:lnSpc>
            </a:pPr>
            <a:r>
              <a:rPr lang="en-US" sz="2000" dirty="0" smtClean="0"/>
              <a:t>The present study, then, aims to contribute to the understanding of … by…</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Introduction: Example</a:t>
            </a:r>
            <a:endParaRPr lang="en-US" dirty="0"/>
          </a:p>
        </p:txBody>
      </p:sp>
      <p:sp>
        <p:nvSpPr>
          <p:cNvPr id="3" name="Content Placeholder 2"/>
          <p:cNvSpPr>
            <a:spLocks noGrp="1"/>
          </p:cNvSpPr>
          <p:nvPr>
            <p:ph idx="1"/>
          </p:nvPr>
        </p:nvSpPr>
        <p:spPr>
          <a:xfrm>
            <a:off x="457200" y="762000"/>
            <a:ext cx="8229600" cy="5943600"/>
          </a:xfrm>
        </p:spPr>
        <p:txBody>
          <a:bodyPr>
            <a:normAutofit lnSpcReduction="10000"/>
          </a:bodyPr>
          <a:lstStyle/>
          <a:p>
            <a:pPr marL="111125" indent="0">
              <a:lnSpc>
                <a:spcPct val="80000"/>
              </a:lnSpc>
              <a:buFont typeface="Wingdings" pitchFamily="2" charset="2"/>
              <a:buNone/>
            </a:pPr>
            <a:endParaRPr lang="en-US" dirty="0" smtClean="0"/>
          </a:p>
          <a:p>
            <a:pPr marL="111125" indent="0">
              <a:lnSpc>
                <a:spcPct val="80000"/>
              </a:lnSpc>
              <a:buFont typeface="Wingdings" pitchFamily="2" charset="2"/>
              <a:buNone/>
            </a:pPr>
            <a:r>
              <a:rPr lang="en-US" dirty="0" smtClean="0"/>
              <a:t>Although they did not know of the germs the animals might carry, residents of US cities in the 1860s and 70s cited the flies, roaches, and rats who swarmed the tenements in arguing for community sanitary programs. In the 1950s vermin provided justification for housing and health agencies to pursue urban renewal, and also gave tenant activists a striking symbol of officials’ neglect of their neighborhoods. Today, though we know that vermin produce indoor allergens, and we have pesticides designed to keep vermin at bay, the fact that both may be hazardous confuses parents, health officials, and other advocates who seek to protect health. As long as people have lived in cities, pest animals have joined us in our homes and buildings, affected our health, and propelled our policies on the urban environment. The social geography of pests, however, reflects the social position and physical surroundings of our neighborhoods.</a:t>
            </a:r>
          </a:p>
          <a:p>
            <a:pPr>
              <a:lnSpc>
                <a:spcPct val="80000"/>
              </a:lnSpc>
              <a:buFont typeface="Wingdings" pitchFamily="2" charset="2"/>
              <a:buNone/>
            </a:pPr>
            <a:endParaRPr lang="en-US" dirty="0" smtClean="0"/>
          </a:p>
          <a:p>
            <a:pPr marL="111125" indent="0">
              <a:lnSpc>
                <a:spcPct val="80000"/>
              </a:lnSpc>
              <a:buFont typeface="Wingdings" pitchFamily="2" charset="2"/>
              <a:buNone/>
            </a:pPr>
            <a:r>
              <a:rPr lang="en-US" dirty="0" smtClean="0"/>
              <a:t>The researcher’s objective is to use the ecological history and social geography of pest animals, which have been blamed for several kinds of disease exposures throughout the past two centuries, to investigate how health and environmental conditions are connected with poverty in cities. </a:t>
            </a:r>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The Graduate Writing Center</a:t>
            </a:r>
            <a:endParaRPr lang="en-US" dirty="0"/>
          </a:p>
        </p:txBody>
      </p:sp>
      <p:sp>
        <p:nvSpPr>
          <p:cNvPr id="3" name="Content Placeholder 2"/>
          <p:cNvSpPr>
            <a:spLocks noGrp="1"/>
          </p:cNvSpPr>
          <p:nvPr>
            <p:ph idx="1"/>
          </p:nvPr>
        </p:nvSpPr>
        <p:spPr/>
        <p:txBody>
          <a:bodyPr/>
          <a:lstStyle/>
          <a:p>
            <a:r>
              <a:rPr lang="en-US" dirty="0" smtClean="0"/>
              <a:t>One-on-one consultations</a:t>
            </a:r>
          </a:p>
          <a:p>
            <a:r>
              <a:rPr lang="en-US" dirty="0" smtClean="0"/>
              <a:t>All types of writing </a:t>
            </a:r>
          </a:p>
          <a:p>
            <a:r>
              <a:rPr lang="en-US" dirty="0" smtClean="0"/>
              <a:t>All stages of the writing process</a:t>
            </a:r>
          </a:p>
          <a:p>
            <a:r>
              <a:rPr lang="en-US" dirty="0" smtClean="0"/>
              <a:t>To schedule, see the Center’s website: </a:t>
            </a:r>
          </a:p>
          <a:p>
            <a:pPr lvl="1"/>
            <a:r>
              <a:rPr lang="en-US" smtClean="0"/>
              <a:t>http://composition.la.psu.edu/resources/graduate-writing-center/GWC</a:t>
            </a:r>
            <a:endParaRPr lang="en-US" sz="2500" smtClean="0">
              <a:solidFill>
                <a:schemeClr val="folHlink"/>
              </a:solidFill>
            </a:endParaRPr>
          </a:p>
          <a:p>
            <a:r>
              <a:rPr lang="en-US" smtClean="0"/>
              <a:t>Or </a:t>
            </a:r>
            <a:r>
              <a:rPr lang="en-US" dirty="0" smtClean="0"/>
              <a:t>go directly to the online schedule:</a:t>
            </a:r>
          </a:p>
          <a:p>
            <a:pPr lvl="1"/>
            <a:r>
              <a:rPr lang="en-US" sz="2200" dirty="0" smtClean="0"/>
              <a:t>https://secure.gradsch.psu.edu/wccal/studentview.cfm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240" y="152400"/>
            <a:ext cx="8229600" cy="1143000"/>
          </a:xfrm>
        </p:spPr>
        <p:txBody>
          <a:bodyPr/>
          <a:lstStyle/>
          <a:p>
            <a:r>
              <a:rPr lang="en-US" dirty="0" smtClean="0"/>
              <a:t>Introduction: Example</a:t>
            </a:r>
            <a:endParaRPr lang="en-US" dirty="0"/>
          </a:p>
        </p:txBody>
      </p:sp>
      <p:sp>
        <p:nvSpPr>
          <p:cNvPr id="3" name="Content Placeholder 2"/>
          <p:cNvSpPr>
            <a:spLocks noGrp="1"/>
          </p:cNvSpPr>
          <p:nvPr>
            <p:ph idx="1"/>
          </p:nvPr>
        </p:nvSpPr>
        <p:spPr>
          <a:xfrm>
            <a:off x="497840" y="1043940"/>
            <a:ext cx="8229600" cy="5867400"/>
          </a:xfrm>
        </p:spPr>
        <p:txBody>
          <a:bodyPr>
            <a:normAutofit fontScale="92500" lnSpcReduction="10000"/>
          </a:bodyPr>
          <a:lstStyle/>
          <a:p>
            <a:pPr marL="111125" indent="0">
              <a:lnSpc>
                <a:spcPct val="80000"/>
              </a:lnSpc>
              <a:buFont typeface="Wingdings" pitchFamily="2" charset="2"/>
              <a:buNone/>
            </a:pPr>
            <a:endParaRPr lang="en-US" dirty="0" smtClean="0"/>
          </a:p>
          <a:p>
            <a:pPr marL="111125" indent="0">
              <a:lnSpc>
                <a:spcPct val="80000"/>
              </a:lnSpc>
              <a:buFont typeface="Wingdings" pitchFamily="2" charset="2"/>
              <a:buNone/>
            </a:pPr>
            <a:r>
              <a:rPr lang="en-US" dirty="0" smtClean="0">
                <a:solidFill>
                  <a:srgbClr val="FFFF00"/>
                </a:solidFill>
              </a:rPr>
              <a:t>Although they did not know of the germs the animals might carry, residents of US cities in the 1860s and 70s cited the flies, roaches, and rats who swarmed the tenements in arguing for community sanitary programs. In the 1950s vermin provided justification for housing and health agencies to pursue urban renewal, and also gave tenant activists a striking symbol of officials’ neglect of their neighborhoods. </a:t>
            </a:r>
            <a:r>
              <a:rPr lang="en-US" dirty="0" smtClean="0"/>
              <a:t>Today, though we know that vermin produce indoor allergens, and we have pesticides designed to keep vermin at bay, the fact that both may be hazardous confuses parents, health officials, and other advocates who seek to protect health. As long as people have lived in cities, pest animals have joined us in our homes and buildings, affected our health, and propelled our policies on the urban environment. The social geography of pests, however, reflects the social position and physical surroundings of our neighborhoods.</a:t>
            </a:r>
          </a:p>
          <a:p>
            <a:pPr>
              <a:lnSpc>
                <a:spcPct val="80000"/>
              </a:lnSpc>
              <a:buFont typeface="Wingdings" pitchFamily="2" charset="2"/>
              <a:buNone/>
            </a:pPr>
            <a:endParaRPr lang="en-US" dirty="0" smtClean="0"/>
          </a:p>
          <a:p>
            <a:pPr marL="111125" indent="0">
              <a:lnSpc>
                <a:spcPct val="80000"/>
              </a:lnSpc>
              <a:buFont typeface="Wingdings" pitchFamily="2" charset="2"/>
              <a:buNone/>
            </a:pPr>
            <a:r>
              <a:rPr lang="en-US" dirty="0" smtClean="0"/>
              <a:t>The researcher’s objective is to use the ecological history and social geography of pest animals, which have been blamed for several kinds of disease exposures throughout the past two centuries, to investigate how health and environmental conditions are connected with poverty in cities. </a:t>
            </a:r>
          </a:p>
          <a:p>
            <a:pPr>
              <a:buNone/>
            </a:pPr>
            <a:endParaRPr lang="en-US" dirty="0"/>
          </a:p>
        </p:txBody>
      </p:sp>
      <p:sp>
        <p:nvSpPr>
          <p:cNvPr id="5" name="Line Callout 1 4"/>
          <p:cNvSpPr/>
          <p:nvPr/>
        </p:nvSpPr>
        <p:spPr>
          <a:xfrm>
            <a:off x="7010400" y="228600"/>
            <a:ext cx="1752600" cy="1143000"/>
          </a:xfrm>
          <a:prstGeom prst="borderCallout1">
            <a:avLst/>
          </a:prstGeom>
          <a:solidFill>
            <a:schemeClr val="accent2">
              <a:lumMod val="60000"/>
              <a:lumOff val="4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Move 1: Establishing a Territory</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160"/>
            <a:ext cx="8229600" cy="1143000"/>
          </a:xfrm>
        </p:spPr>
        <p:txBody>
          <a:bodyPr/>
          <a:lstStyle/>
          <a:p>
            <a:r>
              <a:rPr lang="en-US" dirty="0" smtClean="0"/>
              <a:t>Introduction: Example</a:t>
            </a:r>
            <a:endParaRPr lang="en-US" dirty="0"/>
          </a:p>
        </p:txBody>
      </p:sp>
      <p:sp>
        <p:nvSpPr>
          <p:cNvPr id="3" name="Content Placeholder 2"/>
          <p:cNvSpPr>
            <a:spLocks noGrp="1"/>
          </p:cNvSpPr>
          <p:nvPr>
            <p:ph idx="1"/>
          </p:nvPr>
        </p:nvSpPr>
        <p:spPr>
          <a:xfrm>
            <a:off x="457200" y="762000"/>
            <a:ext cx="8229600" cy="6172200"/>
          </a:xfrm>
        </p:spPr>
        <p:txBody>
          <a:bodyPr>
            <a:normAutofit lnSpcReduction="10000"/>
          </a:bodyPr>
          <a:lstStyle/>
          <a:p>
            <a:pPr marL="111125" indent="0">
              <a:lnSpc>
                <a:spcPct val="80000"/>
              </a:lnSpc>
              <a:buFont typeface="Wingdings" pitchFamily="2" charset="2"/>
              <a:buNone/>
            </a:pPr>
            <a:endParaRPr lang="en-US" dirty="0" smtClean="0"/>
          </a:p>
          <a:p>
            <a:pPr marL="111125" indent="0">
              <a:lnSpc>
                <a:spcPct val="80000"/>
              </a:lnSpc>
              <a:buFont typeface="Wingdings" pitchFamily="2" charset="2"/>
              <a:buNone/>
            </a:pPr>
            <a:r>
              <a:rPr lang="en-US" dirty="0" smtClean="0"/>
              <a:t>Although they did not know of the germs the animals might carry, residents of US cities in the 1860s and 70s cited the flies, roaches, and rats who swarmed the tenements in arguing for community sanitary programs. In the 1950s vermin provided justification for housing and health agencies to pursue urban renewal, and also gave tenant activists a striking symbol of officials’ neglect of their neighborhoods. </a:t>
            </a:r>
            <a:r>
              <a:rPr lang="en-US" dirty="0" smtClean="0">
                <a:solidFill>
                  <a:srgbClr val="00FF00"/>
                </a:solidFill>
              </a:rPr>
              <a:t>Today, though we know that vermin produce indoor allergens, and we have pesticides designed to keep vermin at bay, the fact that both may be hazardous confuses parents, health officials, and other advocates who seek to protect health. As long as people have lived in cities, pest animals have joined us in our homes and buildings, affected our health, and propelled our policies on the urban environment. The social geography of pests, however, reflects the social position and physical surroundings of our neighborhoods.</a:t>
            </a:r>
          </a:p>
          <a:p>
            <a:pPr>
              <a:lnSpc>
                <a:spcPct val="80000"/>
              </a:lnSpc>
              <a:buFont typeface="Wingdings" pitchFamily="2" charset="2"/>
              <a:buNone/>
            </a:pPr>
            <a:endParaRPr lang="en-US" dirty="0" smtClean="0"/>
          </a:p>
          <a:p>
            <a:pPr marL="111125" indent="0">
              <a:lnSpc>
                <a:spcPct val="80000"/>
              </a:lnSpc>
              <a:buFont typeface="Wingdings" pitchFamily="2" charset="2"/>
              <a:buNone/>
            </a:pPr>
            <a:r>
              <a:rPr lang="en-US" dirty="0" smtClean="0"/>
              <a:t>The researcher’s objective is to use the ecological history and social geography of pest animals, which have been blamed for several kinds of disease exposures throughout the past two centuries, to investigate how health and environmental conditions are connected with poverty in cities. </a:t>
            </a:r>
          </a:p>
          <a:p>
            <a:pPr>
              <a:buNone/>
            </a:pPr>
            <a:endParaRPr lang="en-US" dirty="0"/>
          </a:p>
        </p:txBody>
      </p:sp>
      <p:sp>
        <p:nvSpPr>
          <p:cNvPr id="5" name="Line Callout 1 4"/>
          <p:cNvSpPr/>
          <p:nvPr/>
        </p:nvSpPr>
        <p:spPr>
          <a:xfrm>
            <a:off x="6781800" y="223520"/>
            <a:ext cx="2133600" cy="919480"/>
          </a:xfrm>
          <a:prstGeom prst="borderCallout1">
            <a:avLst>
              <a:gd name="adj1" fmla="val 18750"/>
              <a:gd name="adj2" fmla="val -8333"/>
              <a:gd name="adj3" fmla="val 275451"/>
              <a:gd name="adj4" fmla="val -47517"/>
            </a:avLst>
          </a:prstGeom>
          <a:solidFill>
            <a:srgbClr val="00FF00"/>
          </a:solidFill>
          <a:ln>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Move 2: </a:t>
            </a:r>
          </a:p>
          <a:p>
            <a:pPr algn="ctr"/>
            <a:r>
              <a:rPr lang="en-US" b="1" dirty="0" smtClean="0">
                <a:solidFill>
                  <a:schemeClr val="bg1"/>
                </a:solidFill>
              </a:rPr>
              <a:t>Creating a Niche</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Introduction: Example</a:t>
            </a:r>
            <a:endParaRPr lang="en-US" dirty="0"/>
          </a:p>
        </p:txBody>
      </p:sp>
      <p:sp>
        <p:nvSpPr>
          <p:cNvPr id="3" name="Content Placeholder 2"/>
          <p:cNvSpPr>
            <a:spLocks noGrp="1"/>
          </p:cNvSpPr>
          <p:nvPr>
            <p:ph idx="1"/>
          </p:nvPr>
        </p:nvSpPr>
        <p:spPr>
          <a:xfrm>
            <a:off x="457200" y="838200"/>
            <a:ext cx="8229600" cy="6019800"/>
          </a:xfrm>
        </p:spPr>
        <p:txBody>
          <a:bodyPr>
            <a:normAutofit lnSpcReduction="10000"/>
          </a:bodyPr>
          <a:lstStyle/>
          <a:p>
            <a:pPr marL="111125" indent="0">
              <a:lnSpc>
                <a:spcPct val="80000"/>
              </a:lnSpc>
              <a:buFont typeface="Wingdings" pitchFamily="2" charset="2"/>
              <a:buNone/>
            </a:pPr>
            <a:endParaRPr lang="en-US" dirty="0" smtClean="0"/>
          </a:p>
          <a:p>
            <a:pPr marL="111125" indent="0">
              <a:lnSpc>
                <a:spcPct val="80000"/>
              </a:lnSpc>
              <a:buFont typeface="Wingdings" pitchFamily="2" charset="2"/>
              <a:buNone/>
            </a:pPr>
            <a:r>
              <a:rPr lang="en-US" dirty="0" smtClean="0"/>
              <a:t>Although they did not know of the germs the animals might carry, residents of US cities in the 1860s and 70s cited the flies, roaches, and rats who swarmed the tenements in arguing for community sanitary programs. In the 1950s vermin provided justification for housing and health agencies to pursue urban renewal, and also gave tenant activists a striking symbol of officials’ neglect of their neighborhoods. Today, though we know that vermin produce indoor allergens, and we have pesticides designed to keep vermin at bay, the fact that both may be hazardous confuses parents, health officials, and other advocates who seek to protect health. As long as people have lived in cities, pest animals have joined us in our homes and buildings, affected our health, and propelled our policies on the urban environment. The social geography of pests, however, reflects the social position and physical surroundings of our neighborhoods.</a:t>
            </a:r>
          </a:p>
          <a:p>
            <a:pPr>
              <a:lnSpc>
                <a:spcPct val="80000"/>
              </a:lnSpc>
              <a:buFont typeface="Wingdings" pitchFamily="2" charset="2"/>
              <a:buNone/>
            </a:pPr>
            <a:endParaRPr lang="en-US" dirty="0" smtClean="0"/>
          </a:p>
          <a:p>
            <a:pPr marL="111125" indent="0">
              <a:lnSpc>
                <a:spcPct val="80000"/>
              </a:lnSpc>
              <a:buFont typeface="Wingdings" pitchFamily="2" charset="2"/>
              <a:buNone/>
            </a:pPr>
            <a:r>
              <a:rPr lang="en-US" dirty="0" smtClean="0">
                <a:solidFill>
                  <a:srgbClr val="FF33CC"/>
                </a:solidFill>
              </a:rPr>
              <a:t>The researcher’s objective is to use the ecological history and social geography of pest animals, which have been blamed for several kinds of disease exposures throughout the past two centuries, to investigate how health and environmental conditions are connected with poverty in cities. </a:t>
            </a:r>
          </a:p>
          <a:p>
            <a:pPr>
              <a:buNone/>
            </a:pPr>
            <a:endParaRPr lang="en-US" dirty="0"/>
          </a:p>
        </p:txBody>
      </p:sp>
      <p:sp>
        <p:nvSpPr>
          <p:cNvPr id="4" name="Line Callout 1 3"/>
          <p:cNvSpPr/>
          <p:nvPr/>
        </p:nvSpPr>
        <p:spPr>
          <a:xfrm>
            <a:off x="6553200" y="228600"/>
            <a:ext cx="1905000" cy="949960"/>
          </a:xfrm>
          <a:prstGeom prst="borderCallout1">
            <a:avLst>
              <a:gd name="adj1" fmla="val 18750"/>
              <a:gd name="adj2" fmla="val -8333"/>
              <a:gd name="adj3" fmla="val 521850"/>
              <a:gd name="adj4" fmla="val -69256"/>
            </a:avLst>
          </a:prstGeom>
          <a:solidFill>
            <a:srgbClr val="FF33CC"/>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Move 3:</a:t>
            </a:r>
          </a:p>
          <a:p>
            <a:pPr algn="ctr"/>
            <a:r>
              <a:rPr lang="en-US" b="1" dirty="0" smtClean="0">
                <a:solidFill>
                  <a:schemeClr val="bg1"/>
                </a:solidFill>
              </a:rPr>
              <a:t>Occupying the Niche</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Purpose and Research Questions</a:t>
            </a:r>
            <a:endParaRPr lang="en-US" dirty="0"/>
          </a:p>
        </p:txBody>
      </p:sp>
      <p:sp>
        <p:nvSpPr>
          <p:cNvPr id="3" name="Content Placeholder 2"/>
          <p:cNvSpPr>
            <a:spLocks noGrp="1"/>
          </p:cNvSpPr>
          <p:nvPr>
            <p:ph idx="1"/>
          </p:nvPr>
        </p:nvSpPr>
        <p:spPr>
          <a:xfrm>
            <a:off x="457200" y="1524000"/>
            <a:ext cx="8229600" cy="4800600"/>
          </a:xfrm>
        </p:spPr>
        <p:txBody>
          <a:bodyPr>
            <a:noAutofit/>
          </a:bodyPr>
          <a:lstStyle/>
          <a:p>
            <a:r>
              <a:rPr lang="en-US" sz="2200" dirty="0" smtClean="0"/>
              <a:t>Explain the goals and research objectives.</a:t>
            </a:r>
          </a:p>
          <a:p>
            <a:r>
              <a:rPr lang="en-US" sz="2200" dirty="0" smtClean="0"/>
              <a:t>Show the original contributions.</a:t>
            </a:r>
          </a:p>
          <a:p>
            <a:r>
              <a:rPr lang="en-US" sz="2200" dirty="0" smtClean="0"/>
              <a:t>Provide a more detailed account of the points summarized in the introduction.</a:t>
            </a:r>
          </a:p>
          <a:p>
            <a:r>
              <a:rPr lang="en-US" sz="2200" dirty="0" smtClean="0"/>
              <a:t>Include a rationale for the study.</a:t>
            </a:r>
          </a:p>
          <a:p>
            <a:r>
              <a:rPr lang="en-US" sz="2200" dirty="0" smtClean="0"/>
              <a:t>Be clear about what your study will </a:t>
            </a:r>
            <a:r>
              <a:rPr lang="en-US" sz="2200" b="1" dirty="0" smtClean="0"/>
              <a:t>not</a:t>
            </a:r>
            <a:r>
              <a:rPr lang="en-US" sz="2200" dirty="0" smtClean="0"/>
              <a:t> address.</a:t>
            </a:r>
          </a:p>
          <a:p>
            <a:endParaRPr lang="en-US" sz="1200" dirty="0" smtClean="0"/>
          </a:p>
          <a:p>
            <a:pPr>
              <a:lnSpc>
                <a:spcPct val="90000"/>
              </a:lnSpc>
              <a:buFont typeface="Wingdings" pitchFamily="2" charset="2"/>
              <a:buNone/>
            </a:pPr>
            <a:r>
              <a:rPr lang="en-US" sz="2200" dirty="0" smtClean="0"/>
              <a:t>In addition, this section may:</a:t>
            </a:r>
          </a:p>
          <a:p>
            <a:pPr>
              <a:lnSpc>
                <a:spcPct val="90000"/>
              </a:lnSpc>
            </a:pPr>
            <a:r>
              <a:rPr lang="en-US" sz="2200" dirty="0" smtClean="0"/>
              <a:t>Describe the research questions and/or hypotheses. </a:t>
            </a:r>
          </a:p>
          <a:p>
            <a:pPr>
              <a:lnSpc>
                <a:spcPct val="90000"/>
              </a:lnSpc>
            </a:pPr>
            <a:r>
              <a:rPr lang="en-US" sz="2200" dirty="0" smtClean="0"/>
              <a:t>Include definitions of important terms.</a:t>
            </a:r>
          </a:p>
          <a:p>
            <a:pPr>
              <a:lnSpc>
                <a:spcPct val="90000"/>
              </a:lnSpc>
            </a:pPr>
            <a:r>
              <a:rPr lang="en-US" sz="2200" dirty="0" smtClean="0"/>
              <a:t>State limitations of the research.</a:t>
            </a:r>
          </a:p>
          <a:p>
            <a:pPr>
              <a:lnSpc>
                <a:spcPct val="90000"/>
              </a:lnSpc>
            </a:pPr>
            <a:r>
              <a:rPr lang="en-US" sz="2200" dirty="0" smtClean="0"/>
              <a:t>Provide a rationale for the particular subjects of the study.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Purpose: Example 1</a:t>
            </a:r>
            <a:endParaRPr lang="en-US" dirty="0"/>
          </a:p>
        </p:txBody>
      </p:sp>
      <p:sp>
        <p:nvSpPr>
          <p:cNvPr id="3" name="Content Placeholder 2"/>
          <p:cNvSpPr>
            <a:spLocks noGrp="1"/>
          </p:cNvSpPr>
          <p:nvPr>
            <p:ph idx="1"/>
          </p:nvPr>
        </p:nvSpPr>
        <p:spPr/>
        <p:txBody>
          <a:bodyPr>
            <a:normAutofit lnSpcReduction="10000"/>
          </a:bodyPr>
          <a:lstStyle/>
          <a:p>
            <a:pPr marL="111125" indent="0">
              <a:buNone/>
            </a:pPr>
            <a:r>
              <a:rPr lang="en-US" dirty="0" smtClean="0"/>
              <a:t>My objectives are twofold. First, I intend to examine the effects of historic shifts in climate on the interactions of the carbon and water cycles as simulated by the constituent models of VEMAP Phase 2. . . . Second, I will investigate how alterations to future climate, as simulated through the end of the 21st century, are predicted to impact those same cycles and interactions. The linkages between the carbon and water cycles at the regional scale have only recently been the subjects of research; hence, much work remains to improve our understanding of the feedbacks between coupled processes. . . . Questions I plan to investigate include: How does the water balance of a region, including surface runoff, change as a result of climate alterations . . .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Purpose Example</a:t>
            </a:r>
            <a:endParaRPr lang="en-US" dirty="0"/>
          </a:p>
        </p:txBody>
      </p:sp>
      <p:sp>
        <p:nvSpPr>
          <p:cNvPr id="3" name="Content Placeholder 2"/>
          <p:cNvSpPr>
            <a:spLocks noGrp="1"/>
          </p:cNvSpPr>
          <p:nvPr>
            <p:ph idx="1"/>
          </p:nvPr>
        </p:nvSpPr>
        <p:spPr/>
        <p:txBody>
          <a:bodyPr>
            <a:normAutofit fontScale="92500" lnSpcReduction="20000"/>
          </a:bodyPr>
          <a:lstStyle/>
          <a:p>
            <a:pPr marL="111125" indent="0">
              <a:lnSpc>
                <a:spcPct val="120000"/>
              </a:lnSpc>
              <a:spcAft>
                <a:spcPct val="30000"/>
              </a:spcAft>
              <a:buNone/>
            </a:pPr>
            <a:r>
              <a:rPr lang="en-US" dirty="0" smtClean="0"/>
              <a:t>The guiding research question is: Under what conditions do Latinos in Queens, NY, switch their ethnic identification? This involves the following specific objectives:</a:t>
            </a:r>
            <a:endParaRPr lang="en-US" b="1" dirty="0" smtClean="0"/>
          </a:p>
          <a:p>
            <a:pPr>
              <a:lnSpc>
                <a:spcPct val="120000"/>
              </a:lnSpc>
            </a:pPr>
            <a:r>
              <a:rPr lang="en-US" dirty="0" smtClean="0"/>
              <a:t>To document the incidence of multiple ethnic identities among research participants. This involves collecting life histories that focus on the ethnic background of informants and their experience with ethnicity.</a:t>
            </a:r>
            <a:endParaRPr lang="en-US" b="1" dirty="0" smtClean="0"/>
          </a:p>
          <a:p>
            <a:pPr>
              <a:lnSpc>
                <a:spcPct val="120000"/>
              </a:lnSpc>
              <a:spcAft>
                <a:spcPct val="30000"/>
              </a:spcAft>
            </a:pPr>
            <a:r>
              <a:rPr lang="en-US" dirty="0" smtClean="0"/>
              <a:t>To determine the contexts under which people invoke their ethnic identity. This involves collecting data on characteristics of the community and social networks of communities. It will also involve prolonged </a:t>
            </a:r>
            <a:r>
              <a:rPr lang="en-US" i="1" dirty="0" smtClean="0"/>
              <a:t>shadowing</a:t>
            </a:r>
            <a:r>
              <a:rPr lang="en-US" dirty="0" smtClean="0"/>
              <a:t> observations of the participants (with their consent) in their day-to-day activities. [etc.]</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Literature</a:t>
            </a:r>
            <a:endParaRPr lang="en-US" dirty="0"/>
          </a:p>
        </p:txBody>
      </p:sp>
      <p:sp>
        <p:nvSpPr>
          <p:cNvPr id="3" name="Content Placeholder 2"/>
          <p:cNvSpPr>
            <a:spLocks noGrp="1"/>
          </p:cNvSpPr>
          <p:nvPr>
            <p:ph idx="1"/>
          </p:nvPr>
        </p:nvSpPr>
        <p:spPr/>
        <p:txBody>
          <a:bodyPr>
            <a:normAutofit/>
          </a:bodyPr>
          <a:lstStyle/>
          <a:p>
            <a:pPr marL="111125" indent="0">
              <a:buNone/>
            </a:pPr>
            <a:r>
              <a:rPr lang="en-US" dirty="0" smtClean="0"/>
              <a:t>Writing the literature review allows you to understand:</a:t>
            </a:r>
          </a:p>
          <a:p>
            <a:pPr marL="111125" indent="0">
              <a:buNone/>
            </a:pPr>
            <a:endParaRPr lang="en-US" sz="1300" dirty="0" smtClean="0"/>
          </a:p>
          <a:p>
            <a:pPr>
              <a:lnSpc>
                <a:spcPct val="90000"/>
              </a:lnSpc>
            </a:pPr>
            <a:r>
              <a:rPr lang="en-US" u="sng" dirty="0" smtClean="0"/>
              <a:t>How</a:t>
            </a:r>
            <a:r>
              <a:rPr lang="en-US" dirty="0" smtClean="0"/>
              <a:t> other scholars have written about your topic.</a:t>
            </a:r>
          </a:p>
          <a:p>
            <a:pPr>
              <a:lnSpc>
                <a:spcPct val="90000"/>
              </a:lnSpc>
            </a:pPr>
            <a:r>
              <a:rPr lang="en-US" dirty="0" smtClean="0"/>
              <a:t>The range of theories used to analyze materials or data</a:t>
            </a:r>
          </a:p>
          <a:p>
            <a:pPr>
              <a:lnSpc>
                <a:spcPct val="90000"/>
              </a:lnSpc>
            </a:pPr>
            <a:r>
              <a:rPr lang="en-US" dirty="0" smtClean="0"/>
              <a:t>How other scholars connect their specific research topics to larger issues, questions, or practices within the field.</a:t>
            </a:r>
          </a:p>
          <a:p>
            <a:pPr>
              <a:lnSpc>
                <a:spcPct val="90000"/>
              </a:lnSpc>
            </a:pPr>
            <a:r>
              <a:rPr lang="en-US" dirty="0" smtClean="0"/>
              <a:t>The best methodologies and research techniques.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pPr>
              <a:lnSpc>
                <a:spcPct val="90000"/>
              </a:lnSpc>
            </a:pPr>
            <a:r>
              <a:rPr lang="en-US" dirty="0" smtClean="0"/>
              <a:t>Introduce the </a:t>
            </a:r>
            <a:r>
              <a:rPr lang="en-US" u="sng" dirty="0" smtClean="0"/>
              <a:t>overall methodological approach</a:t>
            </a:r>
            <a:r>
              <a:rPr lang="en-US" dirty="0" smtClean="0"/>
              <a:t>. </a:t>
            </a:r>
          </a:p>
          <a:p>
            <a:pPr>
              <a:lnSpc>
                <a:spcPct val="90000"/>
              </a:lnSpc>
            </a:pPr>
            <a:r>
              <a:rPr lang="en-US" dirty="0" smtClean="0"/>
              <a:t>Indicate how the approach </a:t>
            </a:r>
            <a:r>
              <a:rPr lang="en-US" u="sng" dirty="0" smtClean="0"/>
              <a:t>fits the overall research design</a:t>
            </a:r>
            <a:r>
              <a:rPr lang="en-US" dirty="0" smtClean="0"/>
              <a:t>. </a:t>
            </a:r>
          </a:p>
          <a:p>
            <a:pPr>
              <a:lnSpc>
                <a:spcPct val="90000"/>
              </a:lnSpc>
            </a:pPr>
            <a:r>
              <a:rPr lang="en-US" dirty="0" smtClean="0"/>
              <a:t>Describe the specific </a:t>
            </a:r>
            <a:r>
              <a:rPr lang="en-US" u="sng" dirty="0" smtClean="0"/>
              <a:t>methods of data collection</a:t>
            </a:r>
            <a:r>
              <a:rPr lang="en-US" dirty="0" smtClean="0"/>
              <a:t>. </a:t>
            </a:r>
          </a:p>
          <a:p>
            <a:pPr>
              <a:lnSpc>
                <a:spcPct val="90000"/>
              </a:lnSpc>
            </a:pPr>
            <a:r>
              <a:rPr lang="en-US" dirty="0" smtClean="0"/>
              <a:t>Explain how you intend to </a:t>
            </a:r>
            <a:r>
              <a:rPr lang="en-US" u="sng" dirty="0" smtClean="0"/>
              <a:t>analyze and interpret</a:t>
            </a:r>
            <a:r>
              <a:rPr lang="en-US" dirty="0" smtClean="0"/>
              <a:t> your results. </a:t>
            </a:r>
          </a:p>
          <a:p>
            <a:pPr>
              <a:lnSpc>
                <a:spcPct val="90000"/>
              </a:lnSpc>
            </a:pPr>
            <a:r>
              <a:rPr lang="en-US" dirty="0" smtClean="0"/>
              <a:t>If necessary, </a:t>
            </a:r>
            <a:r>
              <a:rPr lang="en-US" u="sng" dirty="0" smtClean="0"/>
              <a:t>provide background and rationale</a:t>
            </a:r>
            <a:r>
              <a:rPr lang="en-US" dirty="0" smtClean="0"/>
              <a:t> for unfamiliar methodologies. </a:t>
            </a:r>
          </a:p>
          <a:p>
            <a:pPr>
              <a:lnSpc>
                <a:spcPct val="90000"/>
              </a:lnSpc>
            </a:pPr>
            <a:r>
              <a:rPr lang="en-US" dirty="0" smtClean="0"/>
              <a:t>Address </a:t>
            </a:r>
            <a:r>
              <a:rPr lang="en-US" u="sng" dirty="0" smtClean="0"/>
              <a:t>potential limitations</a:t>
            </a:r>
            <a:r>
              <a:rPr lang="en-US"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Tips on Drafting Methodology</a:t>
            </a:r>
            <a:endParaRPr lang="en-US" dirty="0"/>
          </a:p>
        </p:txBody>
      </p:sp>
      <p:sp>
        <p:nvSpPr>
          <p:cNvPr id="3" name="Content Placeholder 2"/>
          <p:cNvSpPr>
            <a:spLocks noGrp="1"/>
          </p:cNvSpPr>
          <p:nvPr>
            <p:ph idx="1"/>
          </p:nvPr>
        </p:nvSpPr>
        <p:spPr/>
        <p:txBody>
          <a:bodyPr/>
          <a:lstStyle/>
          <a:p>
            <a:pPr>
              <a:lnSpc>
                <a:spcPct val="80000"/>
              </a:lnSpc>
            </a:pPr>
            <a:r>
              <a:rPr lang="en-US" sz="2400" dirty="0" smtClean="0"/>
              <a:t>Break down your methodology into subsections.</a:t>
            </a:r>
          </a:p>
          <a:p>
            <a:pPr lvl="1">
              <a:lnSpc>
                <a:spcPct val="80000"/>
              </a:lnSpc>
            </a:pPr>
            <a:r>
              <a:rPr lang="en-US" sz="2000" dirty="0" smtClean="0"/>
              <a:t>In the </a:t>
            </a:r>
            <a:r>
              <a:rPr lang="en-US" sz="2000" u="sng" dirty="0" smtClean="0"/>
              <a:t>physical sciences</a:t>
            </a:r>
            <a:r>
              <a:rPr lang="en-US" sz="2000" dirty="0" smtClean="0"/>
              <a:t>, these sections may include subjects, design, apparatus, instrumentation, process, analysis, etc.</a:t>
            </a:r>
          </a:p>
          <a:p>
            <a:pPr lvl="1">
              <a:lnSpc>
                <a:spcPct val="80000"/>
              </a:lnSpc>
            </a:pPr>
            <a:r>
              <a:rPr lang="en-US" sz="2000" dirty="0" smtClean="0"/>
              <a:t>In the </a:t>
            </a:r>
            <a:r>
              <a:rPr lang="en-US" sz="2000" u="sng" dirty="0" smtClean="0"/>
              <a:t>social sciences</a:t>
            </a:r>
            <a:r>
              <a:rPr lang="en-US" sz="2000" dirty="0" smtClean="0"/>
              <a:t>, these sections may include selection of participants, interview process, profiles, interpretive and analytic framework, methods of qualitative analysis, etc.</a:t>
            </a:r>
          </a:p>
          <a:p>
            <a:pPr lvl="1">
              <a:lnSpc>
                <a:spcPct val="80000"/>
              </a:lnSpc>
            </a:pPr>
            <a:r>
              <a:rPr lang="en-US" sz="2000" dirty="0" smtClean="0"/>
              <a:t>In the </a:t>
            </a:r>
            <a:r>
              <a:rPr lang="en-US" sz="2000" u="sng" dirty="0" smtClean="0"/>
              <a:t>humanities</a:t>
            </a:r>
            <a:r>
              <a:rPr lang="en-US" sz="2000" dirty="0" smtClean="0"/>
              <a:t>, these sections may include scholarly research, archival research, theoretical orientation, etc.</a:t>
            </a:r>
          </a:p>
          <a:p>
            <a:pPr>
              <a:lnSpc>
                <a:spcPct val="80000"/>
              </a:lnSpc>
            </a:pPr>
            <a:r>
              <a:rPr lang="en-US" sz="2400" dirty="0" smtClean="0"/>
              <a:t>Remember that your methods section may also require supporting literature.</a:t>
            </a:r>
          </a:p>
          <a:p>
            <a:pPr>
              <a:lnSpc>
                <a:spcPct val="80000"/>
              </a:lnSpc>
            </a:pPr>
            <a:r>
              <a:rPr lang="en-US" sz="2400" dirty="0" smtClean="0"/>
              <a:t>Anticipate and pre-empt the audience’s methodological concerns.</a:t>
            </a:r>
          </a:p>
          <a:p>
            <a:pPr lvl="1">
              <a:lnSpc>
                <a:spcPct val="80000"/>
              </a:lnSpc>
            </a:pPr>
            <a:r>
              <a:rPr lang="en-US" sz="2000" dirty="0" smtClean="0"/>
              <a:t>Acknowledge major problems.</a:t>
            </a:r>
          </a:p>
          <a:p>
            <a:pPr lvl="1">
              <a:lnSpc>
                <a:spcPct val="80000"/>
              </a:lnSpc>
            </a:pPr>
            <a:r>
              <a:rPr lang="en-US" sz="2000" dirty="0" smtClean="0"/>
              <a:t>Justify your approach by showing how benefits outweigh potential problems.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Methodology: Example 1</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pPr marL="111125" indent="0">
              <a:buNone/>
            </a:pPr>
            <a:r>
              <a:rPr lang="en-US" sz="2100" dirty="0" smtClean="0"/>
              <a:t>The research plan will proceed in two phases. During the first phase, I will select a 60-household purposive sample, create and test interview protocols, choose key informants, and train a research assistant. . . . During the second phase, I will conduct in-depth interviews with key informants and four ethnographic interviews with each household in the sample. At the end of the second phase, I will conduct a series of experimental economic games to determine the norms of trust and reciprocity in the community. . . . The research design has several strengths. First, ethnographic study will yield data with high internal validity about how responses to water scarcity evolve over the wet-to-dry cycle (Kirk and Miller 1986). Second . . . (After providing a rationale for the research design, the author goes on to describe in detail the site selection and methods of data collection and analysis).</a:t>
            </a:r>
            <a:endParaRPr lang="en-US" sz="21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the Workshop</a:t>
            </a:r>
            <a:endParaRPr lang="en-US" dirty="0"/>
          </a:p>
        </p:txBody>
      </p:sp>
      <p:sp>
        <p:nvSpPr>
          <p:cNvPr id="3" name="Content Placeholder 2"/>
          <p:cNvSpPr>
            <a:spLocks noGrp="1"/>
          </p:cNvSpPr>
          <p:nvPr>
            <p:ph idx="1"/>
          </p:nvPr>
        </p:nvSpPr>
        <p:spPr/>
        <p:txBody>
          <a:bodyPr>
            <a:normAutofit/>
          </a:bodyPr>
          <a:lstStyle/>
          <a:p>
            <a:pPr>
              <a:lnSpc>
                <a:spcPct val="90000"/>
              </a:lnSpc>
              <a:spcAft>
                <a:spcPct val="20000"/>
              </a:spcAft>
            </a:pPr>
            <a:r>
              <a:rPr lang="en-US" dirty="0" smtClean="0"/>
              <a:t>To introduce strategies for bridging the gap between coursework/beginning research and thesis writing.</a:t>
            </a:r>
          </a:p>
          <a:p>
            <a:pPr>
              <a:lnSpc>
                <a:spcPct val="90000"/>
              </a:lnSpc>
              <a:spcAft>
                <a:spcPct val="20000"/>
              </a:spcAft>
            </a:pPr>
            <a:r>
              <a:rPr lang="en-US" dirty="0" smtClean="0"/>
              <a:t>To help you understand the rhetorical situation of the thesis proposal and common elements of such proposals.</a:t>
            </a:r>
          </a:p>
          <a:p>
            <a:pPr>
              <a:lnSpc>
                <a:spcPct val="90000"/>
              </a:lnSpc>
              <a:spcAft>
                <a:spcPct val="20000"/>
              </a:spcAft>
            </a:pPr>
            <a:r>
              <a:rPr lang="en-US" dirty="0" smtClean="0"/>
              <a:t>To introduce practical rhetorical and grammatical principles of writing effective proposals.</a:t>
            </a:r>
          </a:p>
          <a:p>
            <a:pPr>
              <a:lnSpc>
                <a:spcPct val="90000"/>
              </a:lnSpc>
              <a:spcAft>
                <a:spcPct val="20000"/>
              </a:spcAft>
            </a:pPr>
            <a:r>
              <a:rPr lang="en-US" dirty="0" smtClean="0"/>
              <a:t>To provide you with tips for drafting and revising individual sections of the proposal.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Methodology Example</a:t>
            </a:r>
            <a:endParaRPr lang="en-US" dirty="0"/>
          </a:p>
        </p:txBody>
      </p:sp>
      <p:sp>
        <p:nvSpPr>
          <p:cNvPr id="3" name="Content Placeholder 2"/>
          <p:cNvSpPr>
            <a:spLocks noGrp="1"/>
          </p:cNvSpPr>
          <p:nvPr>
            <p:ph idx="1"/>
          </p:nvPr>
        </p:nvSpPr>
        <p:spPr/>
        <p:txBody>
          <a:bodyPr>
            <a:normAutofit/>
          </a:bodyPr>
          <a:lstStyle/>
          <a:p>
            <a:pPr marL="111125" indent="0">
              <a:buNone/>
            </a:pPr>
            <a:r>
              <a:rPr lang="en-US" dirty="0" smtClean="0"/>
              <a:t>My research draws on a three-tiered methodological approach: close textual analysis of primary source material; historical contextualization of both primary documents and broader socio-cultural framework through archival research and secondary histories; and interpretation of primary texts through theoretical frameworks, including spatial theories and gender studies. (Goes on to describe specific theoretical frameworks).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Significance/Implications</a:t>
            </a:r>
            <a:endParaRPr lang="en-US" dirty="0"/>
          </a:p>
        </p:txBody>
      </p:sp>
      <p:sp>
        <p:nvSpPr>
          <p:cNvPr id="3" name="Content Placeholder 2"/>
          <p:cNvSpPr>
            <a:spLocks noGrp="1"/>
          </p:cNvSpPr>
          <p:nvPr>
            <p:ph idx="1"/>
          </p:nvPr>
        </p:nvSpPr>
        <p:spPr/>
        <p:txBody>
          <a:bodyPr/>
          <a:lstStyle/>
          <a:p>
            <a:r>
              <a:rPr lang="en-US" dirty="0" smtClean="0"/>
              <a:t>Discuss the methodological, substantive, and/or theoretical contribution.</a:t>
            </a:r>
          </a:p>
          <a:p>
            <a:r>
              <a:rPr lang="en-US" dirty="0" smtClean="0"/>
              <a:t>State the practical and/or theoretical importance of the problem and/or objectives of your study.</a:t>
            </a:r>
          </a:p>
          <a:p>
            <a:r>
              <a:rPr lang="en-US" dirty="0" smtClean="0"/>
              <a:t>Explain the usefulness or benefits of the study to both the outside world and the research community.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Significance/Implications: Example</a:t>
            </a:r>
            <a:endParaRPr lang="en-US" dirty="0"/>
          </a:p>
        </p:txBody>
      </p:sp>
      <p:sp>
        <p:nvSpPr>
          <p:cNvPr id="3" name="Content Placeholder 2"/>
          <p:cNvSpPr>
            <a:spLocks noGrp="1"/>
          </p:cNvSpPr>
          <p:nvPr>
            <p:ph idx="1"/>
          </p:nvPr>
        </p:nvSpPr>
        <p:spPr/>
        <p:txBody>
          <a:bodyPr>
            <a:normAutofit/>
          </a:bodyPr>
          <a:lstStyle/>
          <a:p>
            <a:pPr marL="111125" indent="0">
              <a:buNone/>
            </a:pPr>
            <a:r>
              <a:rPr lang="en-US" dirty="0" smtClean="0"/>
              <a:t>My research on identity and development is innovative because it brings together analysis of national discourses about Indians with a study of the practices and choices of the individual Indians whose identities are at issue. I believe this research can be helpful to the nation, development agencies, and indigenous organizations as Bolivia works out what a multicultural identity will mean for its people. I am particularly committed to sharing the results of my analysis with the Guaraní people with whom I work, in the hopes that my work will not just be an extraction of truths, but will give them information with which they can better control their lives and resources.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Conference Proposals or Abstracts</a:t>
            </a:r>
            <a:endParaRPr lang="en-US" dirty="0"/>
          </a:p>
        </p:txBody>
      </p:sp>
      <p:pic>
        <p:nvPicPr>
          <p:cNvPr id="4" name="Picture 5"/>
          <p:cNvPicPr>
            <a:picLocks noGrp="1" noChangeAspect="1" noChangeArrowheads="1"/>
          </p:cNvPicPr>
          <p:nvPr>
            <p:ph idx="1"/>
          </p:nvPr>
        </p:nvPicPr>
        <p:blipFill>
          <a:blip r:embed="rId2" cstate="print"/>
          <a:srcRect/>
          <a:stretch>
            <a:fillRect/>
          </a:stretch>
        </p:blipFill>
        <p:spPr>
          <a:xfrm>
            <a:off x="533400" y="1828800"/>
            <a:ext cx="8218489" cy="3383280"/>
          </a:xfr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Conference Proposals:</a:t>
            </a:r>
            <a:br>
              <a:rPr lang="en-US" sz="4400" dirty="0" smtClean="0"/>
            </a:br>
            <a:r>
              <a:rPr lang="en-US" sz="4400" dirty="0" smtClean="0"/>
              <a:t>Three Main Goals</a:t>
            </a:r>
            <a:endParaRPr lang="en-US" dirty="0"/>
          </a:p>
        </p:txBody>
      </p:sp>
      <p:sp>
        <p:nvSpPr>
          <p:cNvPr id="3" name="Content Placeholder 2"/>
          <p:cNvSpPr>
            <a:spLocks noGrp="1"/>
          </p:cNvSpPr>
          <p:nvPr>
            <p:ph idx="1"/>
          </p:nvPr>
        </p:nvSpPr>
        <p:spPr/>
        <p:txBody>
          <a:bodyPr>
            <a:normAutofit/>
          </a:bodyPr>
          <a:lstStyle/>
          <a:p>
            <a:r>
              <a:rPr lang="en-US" b="1" dirty="0" smtClean="0"/>
              <a:t>Introduce your topic</a:t>
            </a:r>
            <a:r>
              <a:rPr lang="en-US" dirty="0" smtClean="0"/>
              <a:t>—identify the need, purpose, and/or audience for your paper and your main research question(s).</a:t>
            </a:r>
          </a:p>
          <a:p>
            <a:r>
              <a:rPr lang="en-US" dirty="0" smtClean="0"/>
              <a:t>Communicate</a:t>
            </a:r>
            <a:r>
              <a:rPr lang="en-US" b="1" dirty="0" smtClean="0"/>
              <a:t> what your paper will look like </a:t>
            </a:r>
            <a:r>
              <a:rPr lang="en-US" dirty="0" smtClean="0"/>
              <a:t>(explain background information, methods, methodologies, materials of study).</a:t>
            </a:r>
          </a:p>
          <a:p>
            <a:r>
              <a:rPr lang="en-US" dirty="0" smtClean="0"/>
              <a:t>Discuss </a:t>
            </a:r>
            <a:r>
              <a:rPr lang="en-US" b="1" dirty="0" smtClean="0"/>
              <a:t>conclusions and significance</a:t>
            </a:r>
            <a:r>
              <a:rPr lang="en-US" dirty="0" smtClean="0"/>
              <a:t>. Outline your main</a:t>
            </a:r>
            <a:r>
              <a:rPr lang="en-US" b="1" dirty="0" smtClean="0"/>
              <a:t> </a:t>
            </a:r>
            <a:r>
              <a:rPr lang="en-US" dirty="0" smtClean="0"/>
              <a:t>arguments or hypotheses. Suggest the broader stakes or applications of the project.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Different?</a:t>
            </a:r>
            <a:endParaRPr lang="en-US" dirty="0"/>
          </a:p>
        </p:txBody>
      </p:sp>
      <p:sp>
        <p:nvSpPr>
          <p:cNvPr id="3" name="Content Placeholder 2"/>
          <p:cNvSpPr>
            <a:spLocks noGrp="1"/>
          </p:cNvSpPr>
          <p:nvPr>
            <p:ph idx="1"/>
          </p:nvPr>
        </p:nvSpPr>
        <p:spPr/>
        <p:txBody>
          <a:bodyPr>
            <a:normAutofit/>
          </a:bodyPr>
          <a:lstStyle/>
          <a:p>
            <a:pPr>
              <a:buFont typeface="Wingdings" pitchFamily="2" charset="2"/>
              <a:buNone/>
            </a:pPr>
            <a:r>
              <a:rPr lang="en-US" sz="3200" b="1" dirty="0" smtClean="0"/>
              <a:t>How is a conference proposal different from a thesis proposal:</a:t>
            </a:r>
          </a:p>
          <a:p>
            <a:r>
              <a:rPr lang="en-US" sz="3200" b="1" dirty="0" smtClean="0"/>
              <a:t>Audience</a:t>
            </a:r>
          </a:p>
          <a:p>
            <a:pPr>
              <a:buNone/>
            </a:pPr>
            <a:r>
              <a:rPr lang="en-US" sz="2000" b="1" dirty="0" smtClean="0"/>
              <a:t>	</a:t>
            </a:r>
            <a:r>
              <a:rPr lang="en-US" sz="1600" b="1" dirty="0" smtClean="0"/>
              <a:t>While the audience for your thesis proposal is your advisor, a conference provides a much more general audience with broader interests.</a:t>
            </a:r>
          </a:p>
          <a:p>
            <a:r>
              <a:rPr lang="en-US" sz="3200" b="1" dirty="0" smtClean="0"/>
              <a:t>Length</a:t>
            </a:r>
          </a:p>
          <a:p>
            <a:pPr>
              <a:buNone/>
            </a:pPr>
            <a:r>
              <a:rPr lang="en-US" sz="1600" b="1" dirty="0" smtClean="0"/>
              <a:t>	The length of conference proposals is specified by the conference and generally only affords you space to present your major points.</a:t>
            </a:r>
          </a:p>
          <a:p>
            <a:r>
              <a:rPr lang="en-US" sz="3200" b="1" dirty="0" smtClean="0"/>
              <a:t>Context</a:t>
            </a:r>
          </a:p>
          <a:p>
            <a:pPr>
              <a:buNone/>
            </a:pPr>
            <a:r>
              <a:rPr lang="en-US" sz="1600" b="1" dirty="0" smtClean="0"/>
              <a:t>	The emphasis in a conference proposal is on developing a cutting-edge idea that is interesting to your field, as opposed to a fully conceived research plan.</a:t>
            </a:r>
            <a:endParaRPr lang="en-US" sz="1600" dirty="0" smtClean="0"/>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Conference Proposals: </a:t>
            </a:r>
            <a:br>
              <a:rPr lang="en-US" dirty="0" smtClean="0"/>
            </a:br>
            <a:r>
              <a:rPr lang="en-US" dirty="0" smtClean="0"/>
              <a:t>Dos and Don’ts</a:t>
            </a:r>
            <a:endParaRPr lang="en-US" dirty="0"/>
          </a:p>
        </p:txBody>
      </p:sp>
      <p:sp>
        <p:nvSpPr>
          <p:cNvPr id="3" name="Content Placeholder 2"/>
          <p:cNvSpPr>
            <a:spLocks noGrp="1"/>
          </p:cNvSpPr>
          <p:nvPr>
            <p:ph idx="1"/>
          </p:nvPr>
        </p:nvSpPr>
        <p:spPr/>
        <p:txBody>
          <a:bodyPr/>
          <a:lstStyle/>
          <a:p>
            <a:r>
              <a:rPr lang="en-US" dirty="0" smtClean="0"/>
              <a:t>Read the submission instructions </a:t>
            </a:r>
            <a:r>
              <a:rPr lang="en-US" i="1" dirty="0" smtClean="0"/>
              <a:t>carefully</a:t>
            </a:r>
            <a:r>
              <a:rPr lang="en-US" dirty="0" smtClean="0"/>
              <a:t>.</a:t>
            </a:r>
          </a:p>
          <a:p>
            <a:r>
              <a:rPr lang="en-US" dirty="0" smtClean="0"/>
              <a:t>Do not exceed the word or page length.</a:t>
            </a:r>
          </a:p>
          <a:p>
            <a:r>
              <a:rPr lang="en-US" dirty="0" smtClean="0"/>
              <a:t>Identify the argument you will be advancing in the paper. </a:t>
            </a:r>
            <a:r>
              <a:rPr lang="en-US" i="1" dirty="0" smtClean="0"/>
              <a:t>It’s okay to be speculative</a:t>
            </a:r>
            <a:r>
              <a:rPr lang="en-US" dirty="0" smtClean="0"/>
              <a:t>.</a:t>
            </a:r>
          </a:p>
          <a:p>
            <a:r>
              <a:rPr lang="en-US" dirty="0" smtClean="0"/>
              <a:t>Avoid mention of secondary sources, unless the point of your paper is to engage directly with or revise that work.</a:t>
            </a:r>
          </a:p>
          <a:p>
            <a:r>
              <a:rPr lang="en-US" dirty="0" smtClean="0"/>
              <a:t>Suggest the broader stakes or applications of your project—don’t make it sound too narrow.</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Take a moment to write down the problem or gap that your thesis/dissertation will address (or that you think it will address).</a:t>
            </a:r>
          </a:p>
          <a:p>
            <a:r>
              <a:rPr lang="en-US" dirty="0" smtClean="0"/>
              <a:t>How will your thesis/dissertation solve this problem or gap?</a:t>
            </a:r>
            <a:endParaRPr lang="en-US" dirty="0"/>
          </a:p>
        </p:txBody>
      </p:sp>
    </p:spTree>
    <p:extLst>
      <p:ext uri="{BB962C8B-B14F-4D97-AF65-F5344CB8AC3E}">
        <p14:creationId xmlns:p14="http://schemas.microsoft.com/office/powerpoint/2010/main" val="3988866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The Big Picture</a:t>
            </a:r>
            <a:endParaRPr lang="en-US" dirty="0"/>
          </a:p>
        </p:txBody>
      </p:sp>
      <p:sp>
        <p:nvSpPr>
          <p:cNvPr id="3" name="Content Placeholder 2"/>
          <p:cNvSpPr>
            <a:spLocks noGrp="1"/>
          </p:cNvSpPr>
          <p:nvPr>
            <p:ph idx="1"/>
          </p:nvPr>
        </p:nvSpPr>
        <p:spPr/>
        <p:txBody>
          <a:bodyPr/>
          <a:lstStyle/>
          <a:p>
            <a:pPr>
              <a:lnSpc>
                <a:spcPct val="80000"/>
              </a:lnSpc>
              <a:spcAft>
                <a:spcPct val="40000"/>
              </a:spcAft>
              <a:buFont typeface="Wingdings" pitchFamily="2" charset="2"/>
              <a:buNone/>
            </a:pPr>
            <a:r>
              <a:rPr lang="en-US" dirty="0" smtClean="0"/>
              <a:t>Your proposal describes your proposed plan of work:</a:t>
            </a:r>
          </a:p>
          <a:p>
            <a:pPr>
              <a:lnSpc>
                <a:spcPct val="80000"/>
              </a:lnSpc>
            </a:pPr>
            <a:r>
              <a:rPr lang="en-US" u="sng" dirty="0" smtClean="0"/>
              <a:t>What</a:t>
            </a:r>
            <a:r>
              <a:rPr lang="en-US" dirty="0" smtClean="0"/>
              <a:t> you intend to study (scope and research questions).</a:t>
            </a:r>
          </a:p>
          <a:p>
            <a:pPr>
              <a:lnSpc>
                <a:spcPct val="80000"/>
              </a:lnSpc>
            </a:pPr>
            <a:r>
              <a:rPr lang="en-US" u="sng" dirty="0" smtClean="0"/>
              <a:t>How</a:t>
            </a:r>
            <a:r>
              <a:rPr lang="en-US" dirty="0" smtClean="0"/>
              <a:t> you intend to study your topic (methodology).</a:t>
            </a:r>
          </a:p>
          <a:p>
            <a:pPr>
              <a:lnSpc>
                <a:spcPct val="80000"/>
              </a:lnSpc>
            </a:pPr>
            <a:r>
              <a:rPr lang="en-US" u="sng" dirty="0" smtClean="0"/>
              <a:t>Why</a:t>
            </a:r>
            <a:r>
              <a:rPr lang="en-US" dirty="0" smtClean="0"/>
              <a:t> this topic needs to be studied (significance).</a:t>
            </a:r>
          </a:p>
          <a:p>
            <a:pPr>
              <a:lnSpc>
                <a:spcPct val="80000"/>
              </a:lnSpc>
            </a:pPr>
            <a:r>
              <a:rPr lang="en-US" u="sng" dirty="0" smtClean="0"/>
              <a:t>When</a:t>
            </a:r>
            <a:r>
              <a:rPr lang="en-US" dirty="0" smtClean="0"/>
              <a:t> you will complete this work (timeline).</a:t>
            </a:r>
          </a:p>
          <a:p>
            <a:pPr>
              <a:lnSpc>
                <a:spcPct val="80000"/>
              </a:lnSpc>
            </a:pPr>
            <a:r>
              <a:rPr lang="en-US" dirty="0" smtClean="0"/>
              <a:t>(Occasionally) </a:t>
            </a:r>
            <a:r>
              <a:rPr lang="en-US" u="sng" dirty="0" smtClean="0"/>
              <a:t>Where</a:t>
            </a:r>
            <a:r>
              <a:rPr lang="en-US" dirty="0" smtClean="0"/>
              <a:t> you will conduct this work.</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Proposal?</a:t>
            </a:r>
            <a:endParaRPr lang="en-US" dirty="0"/>
          </a:p>
        </p:txBody>
      </p:sp>
      <p:sp>
        <p:nvSpPr>
          <p:cNvPr id="3" name="Content Placeholder 2"/>
          <p:cNvSpPr>
            <a:spLocks noGrp="1"/>
          </p:cNvSpPr>
          <p:nvPr>
            <p:ph idx="1"/>
          </p:nvPr>
        </p:nvSpPr>
        <p:spPr/>
        <p:txBody>
          <a:bodyPr>
            <a:normAutofit/>
          </a:bodyPr>
          <a:lstStyle/>
          <a:p>
            <a:pPr>
              <a:lnSpc>
                <a:spcPct val="90000"/>
              </a:lnSpc>
              <a:spcAft>
                <a:spcPct val="40000"/>
              </a:spcAft>
              <a:buFont typeface="Wingdings" pitchFamily="2" charset="2"/>
              <a:buNone/>
            </a:pPr>
            <a:r>
              <a:rPr lang="en-US" b="1" dirty="0" smtClean="0"/>
              <a:t>Purpose</a:t>
            </a:r>
            <a:endParaRPr lang="en-US" dirty="0" smtClean="0"/>
          </a:p>
          <a:p>
            <a:pPr>
              <a:lnSpc>
                <a:spcPct val="90000"/>
              </a:lnSpc>
              <a:spcAft>
                <a:spcPct val="40000"/>
              </a:spcAft>
            </a:pPr>
            <a:r>
              <a:rPr lang="en-US" dirty="0" smtClean="0"/>
              <a:t>Justify and plan (or contract for) a research project.</a:t>
            </a:r>
          </a:p>
          <a:p>
            <a:pPr>
              <a:lnSpc>
                <a:spcPct val="90000"/>
              </a:lnSpc>
              <a:spcAft>
                <a:spcPct val="40000"/>
              </a:spcAft>
            </a:pPr>
            <a:r>
              <a:rPr lang="en-US" dirty="0" smtClean="0"/>
              <a:t>Show how your project contributes to existing research.</a:t>
            </a:r>
          </a:p>
          <a:p>
            <a:pPr>
              <a:lnSpc>
                <a:spcPct val="90000"/>
              </a:lnSpc>
              <a:spcAft>
                <a:spcPct val="40000"/>
              </a:spcAft>
            </a:pPr>
            <a:r>
              <a:rPr lang="en-US" dirty="0" smtClean="0"/>
              <a:t>Demonstrate that you understand how to conduct discipline-specific research in an acceptable time-frame.</a:t>
            </a:r>
          </a:p>
          <a:p>
            <a:pPr>
              <a:lnSpc>
                <a:spcPct val="90000"/>
              </a:lnSpc>
              <a:spcAft>
                <a:spcPct val="40000"/>
              </a:spcAft>
              <a:buFont typeface="Wingdings" pitchFamily="2" charset="2"/>
              <a:buNone/>
            </a:pPr>
            <a:r>
              <a:rPr lang="en-US" b="1" dirty="0" smtClean="0"/>
              <a:t>Audience</a:t>
            </a:r>
            <a:endParaRPr lang="en-US" dirty="0" smtClean="0"/>
          </a:p>
          <a:p>
            <a:pPr>
              <a:lnSpc>
                <a:spcPct val="90000"/>
              </a:lnSpc>
              <a:spcAft>
                <a:spcPct val="40000"/>
              </a:spcAft>
            </a:pPr>
            <a:r>
              <a:rPr lang="en-US" dirty="0" smtClean="0"/>
              <a:t>your academic advisor and committee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Tips</a:t>
            </a:r>
            <a:endParaRPr lang="en-US" dirty="0"/>
          </a:p>
        </p:txBody>
      </p:sp>
      <p:sp>
        <p:nvSpPr>
          <p:cNvPr id="3" name="Content Placeholder 2"/>
          <p:cNvSpPr>
            <a:spLocks noGrp="1"/>
          </p:cNvSpPr>
          <p:nvPr>
            <p:ph idx="1"/>
          </p:nvPr>
        </p:nvSpPr>
        <p:spPr/>
        <p:txBody>
          <a:bodyPr>
            <a:normAutofit/>
          </a:bodyPr>
          <a:lstStyle/>
          <a:p>
            <a:pPr>
              <a:spcAft>
                <a:spcPct val="20000"/>
              </a:spcAft>
            </a:pPr>
            <a:r>
              <a:rPr lang="en-US" dirty="0" smtClean="0"/>
              <a:t>Understand that the proposal will be negotiated--</a:t>
            </a:r>
            <a:r>
              <a:rPr lang="en-US" b="1" dirty="0" smtClean="0"/>
              <a:t>be prepared to revise</a:t>
            </a:r>
            <a:r>
              <a:rPr lang="en-US" dirty="0" smtClean="0"/>
              <a:t>!</a:t>
            </a:r>
          </a:p>
          <a:p>
            <a:pPr>
              <a:spcAft>
                <a:spcPct val="20000"/>
              </a:spcAft>
            </a:pPr>
            <a:r>
              <a:rPr lang="en-US" dirty="0" smtClean="0"/>
              <a:t>Think of the proposal as an introduction to your thesis or dissertation.</a:t>
            </a:r>
          </a:p>
          <a:p>
            <a:pPr>
              <a:spcAft>
                <a:spcPct val="20000"/>
              </a:spcAft>
            </a:pPr>
            <a:r>
              <a:rPr lang="en-US" dirty="0" smtClean="0"/>
              <a:t>Remember that the proposal is not a binding contract.</a:t>
            </a:r>
          </a:p>
          <a:p>
            <a:pPr>
              <a:spcAft>
                <a:spcPct val="20000"/>
              </a:spcAft>
            </a:pPr>
            <a:r>
              <a:rPr lang="en-US" dirty="0" smtClean="0"/>
              <a:t>Remember that your proposal is meant to help you think practically.</a:t>
            </a:r>
          </a:p>
          <a:p>
            <a:pPr>
              <a:spcAft>
                <a:spcPct val="20000"/>
              </a:spcAft>
            </a:pPr>
            <a:r>
              <a:rPr lang="en-US" dirty="0" smtClean="0"/>
              <a:t>Ask colleagues to form a writing group.</a:t>
            </a:r>
          </a:p>
          <a:p>
            <a:pPr>
              <a:spcAft>
                <a:spcPct val="20000"/>
              </a:spcAft>
            </a:pPr>
            <a:r>
              <a:rPr lang="en-US" b="1" dirty="0" smtClean="0"/>
              <a:t>Talk to your advisor </a:t>
            </a:r>
            <a:r>
              <a:rPr lang="en-US" dirty="0" smtClean="0"/>
              <a:t>(and colleagues)!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Anxiety</a:t>
            </a:r>
            <a:endParaRPr lang="en-US" dirty="0"/>
          </a:p>
        </p:txBody>
      </p:sp>
      <p:sp>
        <p:nvSpPr>
          <p:cNvPr id="3" name="Content Placeholder 2"/>
          <p:cNvSpPr>
            <a:spLocks noGrp="1"/>
          </p:cNvSpPr>
          <p:nvPr>
            <p:ph idx="1"/>
          </p:nvPr>
        </p:nvSpPr>
        <p:spPr/>
        <p:txBody>
          <a:bodyPr/>
          <a:lstStyle/>
          <a:p>
            <a:r>
              <a:rPr lang="en-US" dirty="0" smtClean="0"/>
              <a:t>Establish a writing schedule.</a:t>
            </a:r>
          </a:p>
          <a:p>
            <a:r>
              <a:rPr lang="en-US" dirty="0" smtClean="0"/>
              <a:t>Begin by free-writing. </a:t>
            </a:r>
          </a:p>
          <a:p>
            <a:r>
              <a:rPr lang="en-US" dirty="0" smtClean="0"/>
              <a:t>Keep a small notebook with you to write down relevant thoughts.</a:t>
            </a:r>
          </a:p>
          <a:p>
            <a:r>
              <a:rPr lang="en-US" dirty="0" smtClean="0"/>
              <a:t>Say parts of your writing into a recording device. </a:t>
            </a:r>
          </a:p>
          <a:p>
            <a:r>
              <a:rPr lang="en-US" dirty="0" smtClean="0"/>
              <a:t>Compose different parts in different computer files or on different index cards.</a:t>
            </a:r>
          </a:p>
          <a:p>
            <a:r>
              <a:rPr lang="en-US" dirty="0" smtClean="0"/>
              <a:t>Start with more “clear cut” sections first.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Developing a Focused Project</a:t>
            </a:r>
            <a:endParaRPr lang="en-US" dirty="0"/>
          </a:p>
        </p:txBody>
      </p:sp>
      <p:pic>
        <p:nvPicPr>
          <p:cNvPr id="4" name="Content Placeholder 3"/>
          <p:cNvPicPr>
            <a:picLocks noGrp="1" noChangeAspect="1" noChangeArrowheads="1"/>
          </p:cNvPicPr>
          <p:nvPr>
            <p:ph idx="1"/>
          </p:nvPr>
        </p:nvPicPr>
        <p:blipFill>
          <a:blip r:embed="rId2" cstate="print"/>
          <a:srcRect/>
          <a:stretch>
            <a:fillRect/>
          </a:stretch>
        </p:blipFill>
        <p:spPr>
          <a:xfrm>
            <a:off x="228600" y="1752600"/>
            <a:ext cx="8651625" cy="374904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Developing a Focused Project</a:t>
            </a:r>
            <a:endParaRPr lang="en-US" dirty="0"/>
          </a:p>
        </p:txBody>
      </p:sp>
      <p:sp>
        <p:nvSpPr>
          <p:cNvPr id="3" name="Content Placeholder 2"/>
          <p:cNvSpPr>
            <a:spLocks noGrp="1"/>
          </p:cNvSpPr>
          <p:nvPr>
            <p:ph idx="1"/>
          </p:nvPr>
        </p:nvSpPr>
        <p:spPr/>
        <p:txBody>
          <a:bodyPr>
            <a:normAutofit lnSpcReduction="10000"/>
          </a:bodyPr>
          <a:lstStyle/>
          <a:p>
            <a:r>
              <a:rPr lang="en-US" dirty="0" smtClean="0"/>
              <a:t>Read widely in your subject area. Keep a list of questions that haven’t yet been asked or answered.</a:t>
            </a:r>
          </a:p>
          <a:p>
            <a:r>
              <a:rPr lang="en-US" dirty="0" smtClean="0"/>
              <a:t>Draw from the reading you’ve done for coursework and other research projects.</a:t>
            </a:r>
          </a:p>
          <a:p>
            <a:r>
              <a:rPr lang="en-US" dirty="0" smtClean="0"/>
              <a:t>Don’t try to read everything—more is always being published, so just get a sense of what’s going on, enough to construct a story or narrative of work on the topic.</a:t>
            </a:r>
          </a:p>
          <a:p>
            <a:r>
              <a:rPr lang="en-US" dirty="0" smtClean="0"/>
              <a:t>Trust your own knowledge—you know more than you think you do.</a:t>
            </a:r>
          </a:p>
          <a:p>
            <a:r>
              <a:rPr lang="en-US" dirty="0" smtClean="0"/>
              <a:t>If you find a thesis, book, or article on “your” topic, don’t panic—read it carefully and look for ways to develop from it or a new perspective to take on the issue.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1259</TotalTime>
  <Words>2916</Words>
  <Application>Microsoft Office PowerPoint</Application>
  <PresentationFormat>On-screen Show (4:3)</PresentationFormat>
  <Paragraphs>230</Paragraphs>
  <Slides>37</Slides>
  <Notes>0</Notes>
  <HiddenSlides>2</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Tw Cen MT</vt:lpstr>
      <vt:lpstr>Wingdings</vt:lpstr>
      <vt:lpstr>Thatch</vt:lpstr>
      <vt:lpstr>Writing Conference, Dissertation, and Thesis Proposals</vt:lpstr>
      <vt:lpstr>The Graduate Writing Center</vt:lpstr>
      <vt:lpstr>Goals of the Workshop</vt:lpstr>
      <vt:lpstr>The Big Picture</vt:lpstr>
      <vt:lpstr>What is a Proposal?</vt:lpstr>
      <vt:lpstr>General Tips</vt:lpstr>
      <vt:lpstr>Avoiding Anxiety</vt:lpstr>
      <vt:lpstr>Developing a Focused Project</vt:lpstr>
      <vt:lpstr>Developing a Focused Project</vt:lpstr>
      <vt:lpstr>Entering the Academic Conversation</vt:lpstr>
      <vt:lpstr>Parts of a Proposal</vt:lpstr>
      <vt:lpstr>Titles</vt:lpstr>
      <vt:lpstr>Creating a Working Title</vt:lpstr>
      <vt:lpstr>Abstract</vt:lpstr>
      <vt:lpstr>Introduction/Background</vt:lpstr>
      <vt:lpstr>Organization: Creating a Research Space</vt:lpstr>
      <vt:lpstr>Organization: Creating a Research Space</vt:lpstr>
      <vt:lpstr>Organization: Creating a Research Space</vt:lpstr>
      <vt:lpstr>Introduction: Example</vt:lpstr>
      <vt:lpstr>Introduction: Example</vt:lpstr>
      <vt:lpstr>Introduction: Example</vt:lpstr>
      <vt:lpstr>Introduction: Example</vt:lpstr>
      <vt:lpstr>Purpose and Research Questions</vt:lpstr>
      <vt:lpstr>Purpose: Example 1</vt:lpstr>
      <vt:lpstr>Purpose Example</vt:lpstr>
      <vt:lpstr>Review of Literature</vt:lpstr>
      <vt:lpstr>Methodology</vt:lpstr>
      <vt:lpstr>Tips on Drafting Methodology</vt:lpstr>
      <vt:lpstr>Methodology: Example 1</vt:lpstr>
      <vt:lpstr>Methodology Example</vt:lpstr>
      <vt:lpstr>Significance/Implications</vt:lpstr>
      <vt:lpstr>Significance/Implications: Example</vt:lpstr>
      <vt:lpstr>Conference Proposals or Abstracts</vt:lpstr>
      <vt:lpstr>Conference Proposals: Three Main Goals</vt:lpstr>
      <vt:lpstr>What’s Different?</vt:lpstr>
      <vt:lpstr>Conference Proposals:  Dos and Don’ts</vt:lpstr>
      <vt:lpstr>Activity</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Conference, Dissertation, and Thesis Proposals</dc:title>
  <dc:creator>Brandy</dc:creator>
  <cp:lastModifiedBy>Leslie Mateer</cp:lastModifiedBy>
  <cp:revision>118</cp:revision>
  <dcterms:created xsi:type="dcterms:W3CDTF">2009-03-23T04:14:19Z</dcterms:created>
  <dcterms:modified xsi:type="dcterms:W3CDTF">2016-09-30T15:47:00Z</dcterms:modified>
</cp:coreProperties>
</file>