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7" r:id="rId2"/>
    <p:sldId id="259" r:id="rId3"/>
    <p:sldId id="260" r:id="rId4"/>
    <p:sldId id="262" r:id="rId5"/>
    <p:sldId id="292" r:id="rId6"/>
    <p:sldId id="266" r:id="rId7"/>
    <p:sldId id="290" r:id="rId8"/>
    <p:sldId id="264" r:id="rId9"/>
    <p:sldId id="288" r:id="rId10"/>
    <p:sldId id="287" r:id="rId11"/>
    <p:sldId id="272" r:id="rId12"/>
    <p:sldId id="289" r:id="rId13"/>
    <p:sldId id="274" r:id="rId14"/>
    <p:sldId id="273" r:id="rId15"/>
    <p:sldId id="294" r:id="rId16"/>
    <p:sldId id="285" r:id="rId17"/>
    <p:sldId id="296"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6" autoAdjust="0"/>
    <p:restoredTop sz="94660"/>
  </p:normalViewPr>
  <p:slideViewPr>
    <p:cSldViewPr>
      <p:cViewPr>
        <p:scale>
          <a:sx n="55" d="100"/>
          <a:sy n="55" d="100"/>
        </p:scale>
        <p:origin x="-888"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B73E1-EB80-43BD-B87D-3C59CF933DAB}" type="datetimeFigureOut">
              <a:rPr lang="en-US" smtClean="0"/>
              <a:pPr/>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79667B-D57E-4898-A1FA-8FF808AF5744}" type="slidenum">
              <a:rPr lang="en-US" smtClean="0"/>
              <a:pPr/>
              <a:t>‹#›</a:t>
            </a:fld>
            <a:endParaRPr lang="en-US"/>
          </a:p>
        </p:txBody>
      </p:sp>
    </p:spTree>
    <p:extLst>
      <p:ext uri="{BB962C8B-B14F-4D97-AF65-F5344CB8AC3E}">
        <p14:creationId xmlns:p14="http://schemas.microsoft.com/office/powerpoint/2010/main" val="123039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C141FEC-8A6B-4AAB-B212-3CC0F1C5239F}" type="slidenum">
              <a:rPr lang="en-US"/>
              <a:pPr/>
              <a:t>1</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80F2EA8-58A5-4C98-BD00-FD3570AEBA13}" type="slidenum">
              <a:rPr lang="en-US"/>
              <a:pPr/>
              <a:t>2</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79667B-D57E-4898-A1FA-8FF808AF574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16E4C91-DD48-4D04-AA65-E6AE9C9498F8}" type="datetimeFigureOut">
              <a:rPr lang="en-US" smtClean="0"/>
              <a:pPr/>
              <a:t>9/29/2016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4F12DA5-CC5C-46DD-8D90-7711E8A8A75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6E4C91-DD48-4D04-AA65-E6AE9C9498F8}"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12DA5-CC5C-46DD-8D90-7711E8A8A7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4F12DA5-CC5C-46DD-8D90-7711E8A8A75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6E4C91-DD48-4D04-AA65-E6AE9C9498F8}"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16E4C91-DD48-4D04-AA65-E6AE9C9498F8}"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4F12DA5-CC5C-46DD-8D90-7711E8A8A75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16E4C91-DD48-4D04-AA65-E6AE9C9498F8}" type="datetimeFigureOut">
              <a:rPr lang="en-US" smtClean="0"/>
              <a:pPr/>
              <a:t>9/29/2016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4F12DA5-CC5C-46DD-8D90-7711E8A8A75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16E4C91-DD48-4D04-AA65-E6AE9C9498F8}"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12DA5-CC5C-46DD-8D90-7711E8A8A75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16E4C91-DD48-4D04-AA65-E6AE9C9498F8}" type="datetimeFigureOut">
              <a:rPr lang="en-US" smtClean="0"/>
              <a:pPr/>
              <a:t>9/29/2016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4F12DA5-CC5C-46DD-8D90-7711E8A8A75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6E4C91-DD48-4D04-AA65-E6AE9C9498F8}" type="datetimeFigureOut">
              <a:rPr lang="en-US" smtClean="0"/>
              <a:pPr/>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4F12DA5-CC5C-46DD-8D90-7711E8A8A7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16E4C91-DD48-4D04-AA65-E6AE9C9498F8}"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4F12DA5-CC5C-46DD-8D90-7711E8A8A7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4F12DA5-CC5C-46DD-8D90-7711E8A8A75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16E4C91-DD48-4D04-AA65-E6AE9C9498F8}" type="datetimeFigureOut">
              <a:rPr lang="en-US" smtClean="0"/>
              <a:pPr/>
              <a:t>9/29/2016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4F12DA5-CC5C-46DD-8D90-7711E8A8A75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16E4C91-DD48-4D04-AA65-E6AE9C9498F8}" type="datetimeFigureOut">
              <a:rPr lang="en-US" smtClean="0"/>
              <a:pPr/>
              <a:t>9/29/2016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16E4C91-DD48-4D04-AA65-E6AE9C9498F8}" type="datetimeFigureOut">
              <a:rPr lang="en-US" smtClean="0"/>
              <a:pPr/>
              <a:t>9/29/2016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4F12DA5-CC5C-46DD-8D90-7711E8A8A75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omposition.la.psu.edu/composition/resources/graduate-writing-cen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secure.gradsch.psu.edu/wccal/studentview.c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2667000" y="3733800"/>
            <a:ext cx="6477000" cy="3124200"/>
          </a:xfrm>
        </p:spPr>
        <p:txBody>
          <a:bodyPr/>
          <a:lstStyle/>
          <a:p>
            <a:pPr algn="ctr" eaLnBrk="1" hangingPunct="1">
              <a:lnSpc>
                <a:spcPct val="200000"/>
              </a:lnSpc>
            </a:pPr>
            <a:r>
              <a:rPr lang="en-US" dirty="0" smtClean="0">
                <a:latin typeface="Times New Roman" pitchFamily="18" charset="0"/>
              </a:rPr>
              <a:t>Nicolette </a:t>
            </a:r>
            <a:r>
              <a:rPr lang="en-US" dirty="0" err="1" smtClean="0">
                <a:latin typeface="Times New Roman" pitchFamily="18" charset="0"/>
              </a:rPr>
              <a:t>hylan</a:t>
            </a:r>
            <a:endParaRPr lang="en-US" dirty="0" smtClean="0">
              <a:latin typeface="Times New Roman" pitchFamily="18" charset="0"/>
            </a:endParaRPr>
          </a:p>
          <a:p>
            <a:pPr algn="ctr" eaLnBrk="1" hangingPunct="1">
              <a:lnSpc>
                <a:spcPct val="200000"/>
              </a:lnSpc>
            </a:pPr>
            <a:r>
              <a:rPr lang="en-US" dirty="0" smtClean="0">
                <a:latin typeface="Times New Roman" pitchFamily="18" charset="0"/>
              </a:rPr>
              <a:t>Matthew price</a:t>
            </a:r>
          </a:p>
          <a:p>
            <a:pPr algn="ctr" eaLnBrk="1" hangingPunct="1">
              <a:lnSpc>
                <a:spcPct val="200000"/>
              </a:lnSpc>
            </a:pPr>
            <a:r>
              <a:rPr lang="en-US" dirty="0" smtClean="0">
                <a:latin typeface="Times New Roman" pitchFamily="18" charset="0"/>
              </a:rPr>
              <a:t>The Graduate Writing Center</a:t>
            </a:r>
          </a:p>
          <a:p>
            <a:pPr algn="ctr" eaLnBrk="1" hangingPunct="1">
              <a:lnSpc>
                <a:spcPct val="200000"/>
              </a:lnSpc>
            </a:pPr>
            <a:r>
              <a:rPr lang="en-US" dirty="0" smtClean="0">
                <a:latin typeface="Times New Roman" pitchFamily="18" charset="0"/>
              </a:rPr>
              <a:t>gwc.psu@gmail.com</a:t>
            </a:r>
          </a:p>
        </p:txBody>
      </p:sp>
      <p:sp>
        <p:nvSpPr>
          <p:cNvPr id="4098" name="Rectangle 2"/>
          <p:cNvSpPr>
            <a:spLocks noGrp="1" noChangeArrowheads="1"/>
          </p:cNvSpPr>
          <p:nvPr>
            <p:ph type="ctrTitle"/>
          </p:nvPr>
        </p:nvSpPr>
        <p:spPr>
          <a:xfrm>
            <a:off x="3366868" y="533400"/>
            <a:ext cx="5105400" cy="3352800"/>
          </a:xfrm>
        </p:spPr>
        <p:txBody>
          <a:bodyPr>
            <a:normAutofit fontScale="90000"/>
          </a:bodyPr>
          <a:lstStyle/>
          <a:p>
            <a:pPr algn="ctr" eaLnBrk="1" hangingPunct="1"/>
            <a:r>
              <a:rPr lang="en-US" dirty="0" smtClean="0"/>
              <a:t>Starting and Maintaining Writing Groups</a:t>
            </a:r>
            <a:br>
              <a:rPr lang="en-US" dirty="0" smtClean="0"/>
            </a:b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Group Discussion</a:t>
            </a:r>
            <a:endParaRPr lang="en-US" sz="4800" dirty="0"/>
          </a:p>
        </p:txBody>
      </p:sp>
      <p:sp>
        <p:nvSpPr>
          <p:cNvPr id="3" name="Content Placeholder 2"/>
          <p:cNvSpPr>
            <a:spLocks noGrp="1"/>
          </p:cNvSpPr>
          <p:nvPr>
            <p:ph sz="quarter" idx="1"/>
          </p:nvPr>
        </p:nvSpPr>
        <p:spPr/>
        <p:txBody>
          <a:bodyPr>
            <a:normAutofit/>
          </a:bodyPr>
          <a:lstStyle/>
          <a:p>
            <a:pPr marL="0" indent="0">
              <a:buNone/>
            </a:pPr>
            <a:r>
              <a:rPr lang="en-US" dirty="0"/>
              <a:t>L</a:t>
            </a:r>
            <a:r>
              <a:rPr lang="en-US" dirty="0" smtClean="0"/>
              <a:t>ist of 5-10 things that might hinder a writing group situation—what have been your experiences in the past?</a:t>
            </a:r>
          </a:p>
          <a:p>
            <a:pPr marL="0" indent="0">
              <a:buNone/>
            </a:pPr>
            <a:endParaRPr lang="en-US" dirty="0"/>
          </a:p>
          <a:p>
            <a:pPr marL="0" indent="0">
              <a:buNone/>
            </a:pPr>
            <a:endParaRPr lang="en-US" dirty="0" smtClean="0"/>
          </a:p>
          <a:p>
            <a:pPr marL="0" indent="0">
              <a:buNone/>
            </a:pPr>
            <a:r>
              <a:rPr lang="en-US" dirty="0" smtClean="0"/>
              <a:t>How might you address some of these things?</a:t>
            </a:r>
          </a:p>
          <a:p>
            <a:endParaRPr lang="en-US" sz="2800" dirty="0" smtClean="0"/>
          </a:p>
          <a:p>
            <a:pPr marL="0" indent="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239000" cy="831273"/>
          </a:xfrm>
        </p:spPr>
        <p:txBody>
          <a:bodyPr>
            <a:normAutofit/>
          </a:bodyPr>
          <a:lstStyle/>
          <a:p>
            <a:r>
              <a:rPr lang="en-US" dirty="0" smtClean="0"/>
              <a:t>Activities For Writing </a:t>
            </a:r>
            <a:r>
              <a:rPr lang="en-US" dirty="0"/>
              <a:t>G</a:t>
            </a:r>
            <a:r>
              <a:rPr lang="en-US" dirty="0" smtClean="0"/>
              <a:t>roups</a:t>
            </a:r>
            <a:endParaRPr lang="en-US" dirty="0"/>
          </a:p>
        </p:txBody>
      </p:sp>
      <p:sp>
        <p:nvSpPr>
          <p:cNvPr id="3" name="Content Placeholder 2"/>
          <p:cNvSpPr>
            <a:spLocks noGrp="1"/>
          </p:cNvSpPr>
          <p:nvPr>
            <p:ph sz="quarter" idx="1"/>
          </p:nvPr>
        </p:nvSpPr>
        <p:spPr/>
        <p:txBody>
          <a:bodyPr/>
          <a:lstStyle/>
          <a:p>
            <a:pPr marL="0" indent="0">
              <a:buNone/>
            </a:pPr>
            <a:r>
              <a:rPr lang="en-US" dirty="0"/>
              <a:t>1</a:t>
            </a:r>
            <a:r>
              <a:rPr lang="en-US" dirty="0" smtClean="0"/>
              <a:t>. If you haven’t written anything, discuss your pre-writing activities or any obstacles that are hindering your process.</a:t>
            </a:r>
          </a:p>
          <a:p>
            <a:pPr marL="0" indent="0">
              <a:buNone/>
            </a:pPr>
            <a:r>
              <a:rPr lang="en-US" dirty="0"/>
              <a:t>2</a:t>
            </a:r>
            <a:r>
              <a:rPr lang="en-US" dirty="0" smtClean="0"/>
              <a:t>. Offer feedback and talk about how it has helped the   evolution of your writing. </a:t>
            </a:r>
          </a:p>
          <a:p>
            <a:pPr marL="0" indent="0">
              <a:buNone/>
            </a:pPr>
            <a:r>
              <a:rPr lang="en-US" dirty="0"/>
              <a:t>3</a:t>
            </a:r>
            <a:r>
              <a:rPr lang="en-US" dirty="0" smtClean="0"/>
              <a:t>. Discuss future plans for the group meeting. For example, you can choose a writing issue to discuss together (i.e. drafting/ proof-reading, footnotes, etc.).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a:bodyPr>
          <a:lstStyle/>
          <a:p>
            <a:r>
              <a:rPr lang="en-US" dirty="0" smtClean="0"/>
              <a:t>The Feedback Process (Writer and Editor)</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1. Provide a summary and goal(s) for your writing </a:t>
            </a:r>
            <a:r>
              <a:rPr lang="en-US" b="1" dirty="0" smtClean="0"/>
              <a:t>before</a:t>
            </a:r>
            <a:r>
              <a:rPr lang="en-US" dirty="0" smtClean="0"/>
              <a:t> the meeting.</a:t>
            </a:r>
          </a:p>
          <a:p>
            <a:pPr marL="0" indent="0">
              <a:buNone/>
            </a:pPr>
            <a:endParaRPr lang="en-US" dirty="0"/>
          </a:p>
          <a:p>
            <a:pPr marL="0" indent="0">
              <a:buNone/>
            </a:pPr>
            <a:r>
              <a:rPr lang="en-US" dirty="0" smtClean="0"/>
              <a:t>2. Explain your biggest concern(s).</a:t>
            </a:r>
          </a:p>
          <a:p>
            <a:pPr marL="0" indent="0">
              <a:buNone/>
            </a:pPr>
            <a:endParaRPr lang="en-US" dirty="0"/>
          </a:p>
          <a:p>
            <a:pPr marL="0" indent="0">
              <a:buNone/>
            </a:pPr>
            <a:r>
              <a:rPr lang="en-US" dirty="0" smtClean="0"/>
              <a:t>3. Start with a brief and overarching feedback list. Be clear about what feedback would be most helpful. Identify </a:t>
            </a:r>
            <a:r>
              <a:rPr lang="en-US" b="1" dirty="0" smtClean="0"/>
              <a:t>specific</a:t>
            </a:r>
            <a:r>
              <a:rPr lang="en-US" dirty="0" smtClean="0"/>
              <a:t> areas of concern. </a:t>
            </a:r>
          </a:p>
          <a:p>
            <a:pPr marL="0" indent="0">
              <a:buNone/>
            </a:pPr>
            <a:endParaRPr lang="en-US" dirty="0"/>
          </a:p>
          <a:p>
            <a:pPr marL="0" indent="0">
              <a:buNone/>
            </a:pPr>
            <a:r>
              <a:rPr lang="en-US" dirty="0" smtClean="0"/>
              <a:t>4. Be realistic and understanding.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Tips</a:t>
            </a:r>
            <a:endParaRPr lang="en-US" dirty="0"/>
          </a:p>
        </p:txBody>
      </p:sp>
      <p:sp>
        <p:nvSpPr>
          <p:cNvPr id="3" name="Content Placeholder 2"/>
          <p:cNvSpPr>
            <a:spLocks noGrp="1"/>
          </p:cNvSpPr>
          <p:nvPr>
            <p:ph sz="quarter" idx="1"/>
          </p:nvPr>
        </p:nvSpPr>
        <p:spPr/>
        <p:txBody>
          <a:bodyPr/>
          <a:lstStyle/>
          <a:p>
            <a:pPr>
              <a:buFont typeface="Arial" pitchFamily="34" charset="0"/>
              <a:buChar char="•"/>
            </a:pPr>
            <a:r>
              <a:rPr lang="en-US" dirty="0" smtClean="0"/>
              <a:t>Responding to a peer’s draft can be a daunting task—relax!</a:t>
            </a:r>
            <a:endParaRPr lang="en-US" dirty="0"/>
          </a:p>
          <a:p>
            <a:pPr>
              <a:buFont typeface="Arial" pitchFamily="34" charset="0"/>
              <a:buChar char="•"/>
            </a:pPr>
            <a:r>
              <a:rPr lang="en-US" dirty="0" smtClean="0"/>
              <a:t>Be generally supportive, descriptive, and specific—start with the positives.</a:t>
            </a:r>
          </a:p>
          <a:p>
            <a:pPr>
              <a:buFont typeface="Arial" pitchFamily="34" charset="0"/>
              <a:buChar char="•"/>
            </a:pPr>
            <a:r>
              <a:rPr lang="en-US" dirty="0" smtClean="0"/>
              <a:t>Be </a:t>
            </a:r>
            <a:r>
              <a:rPr lang="en-US" b="1" dirty="0" smtClean="0"/>
              <a:t>honest</a:t>
            </a:r>
            <a:r>
              <a:rPr lang="en-US" dirty="0" smtClean="0"/>
              <a:t> as well, even if it’s difficult (questions instead of accusations).</a:t>
            </a:r>
            <a:endParaRPr lang="en-US" dirty="0"/>
          </a:p>
          <a:p>
            <a:pPr>
              <a:buFont typeface="Arial" pitchFamily="34" charset="0"/>
              <a:buChar char="•"/>
            </a:pPr>
            <a:r>
              <a:rPr lang="en-US" dirty="0" smtClean="0"/>
              <a:t>Clarify issues you don’t understand—learn from your peers.</a:t>
            </a:r>
          </a:p>
          <a:p>
            <a:pPr lvl="1">
              <a:buFont typeface="Arial" pitchFamily="34" charset="0"/>
              <a:buChar char="•"/>
            </a:pPr>
            <a:r>
              <a:rPr lang="en-US" sz="2700" dirty="0" smtClean="0"/>
              <a:t>Ex. A GWC Session</a:t>
            </a:r>
          </a:p>
          <a:p>
            <a:pPr marL="0" indent="0">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Feedback</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a:buNone/>
            </a:pPr>
            <a:r>
              <a:rPr lang="en-US" sz="2800" dirty="0" smtClean="0"/>
              <a:t>Negative Feedback: “I really dislike the middle section. I have no idea what you’re going for there.”</a:t>
            </a:r>
          </a:p>
          <a:p>
            <a:pPr>
              <a:buNone/>
            </a:pPr>
            <a:endParaRPr lang="en-US" sz="2800" dirty="0"/>
          </a:p>
          <a:p>
            <a:pPr>
              <a:buNone/>
            </a:pPr>
            <a:r>
              <a:rPr lang="en-US" sz="2800" dirty="0" smtClean="0"/>
              <a:t>Supportive</a:t>
            </a:r>
            <a:r>
              <a:rPr lang="en-US" sz="2800" dirty="0"/>
              <a:t> </a:t>
            </a:r>
            <a:r>
              <a:rPr lang="en-US" sz="2800" dirty="0" smtClean="0"/>
              <a:t>Feedback: “I’m completely persuaded by the first section, but I’m a bit lost in the second. Could you say a bit more about that argument?”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Feedback</a:t>
            </a:r>
            <a:endParaRPr lang="en-US" dirty="0"/>
          </a:p>
        </p:txBody>
      </p:sp>
      <p:sp>
        <p:nvSpPr>
          <p:cNvPr id="3" name="Content Placeholder 2"/>
          <p:cNvSpPr>
            <a:spLocks noGrp="1"/>
          </p:cNvSpPr>
          <p:nvPr>
            <p:ph sz="quarter" idx="1"/>
          </p:nvPr>
        </p:nvSpPr>
        <p:spPr/>
        <p:txBody>
          <a:bodyPr>
            <a:normAutofit/>
          </a:bodyPr>
          <a:lstStyle/>
          <a:p>
            <a:pPr>
              <a:buNone/>
            </a:pPr>
            <a:r>
              <a:rPr lang="en-US" sz="3600" dirty="0" smtClean="0"/>
              <a:t>Imprecise: “It’s just not working.”</a:t>
            </a:r>
          </a:p>
          <a:p>
            <a:pPr>
              <a:buNone/>
            </a:pPr>
            <a:endParaRPr lang="en-US" sz="3600" dirty="0"/>
          </a:p>
          <a:p>
            <a:pPr>
              <a:buNone/>
            </a:pPr>
            <a:r>
              <a:rPr lang="en-US" sz="3600" dirty="0" smtClean="0"/>
              <a:t>Specific: “On page four, I think you are conflating two ideas. They seem to be nicely separated on page three—perhaps you can clarify the difference?”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Feedback</a:t>
            </a:r>
            <a:endParaRPr lang="en-US" dirty="0"/>
          </a:p>
        </p:txBody>
      </p:sp>
      <p:sp>
        <p:nvSpPr>
          <p:cNvPr id="3" name="Content Placeholder 2"/>
          <p:cNvSpPr>
            <a:spLocks noGrp="1"/>
          </p:cNvSpPr>
          <p:nvPr>
            <p:ph sz="quarter" idx="1"/>
          </p:nvPr>
        </p:nvSpPr>
        <p:spPr/>
        <p:txBody>
          <a:bodyPr>
            <a:normAutofit/>
          </a:bodyPr>
          <a:lstStyle/>
          <a:p>
            <a:r>
              <a:rPr lang="en-US" dirty="0" smtClean="0"/>
              <a:t>“Your topic sentence doesn’t seem to work as well here because it doesn’t align with the rest of the paragraph.”</a:t>
            </a:r>
            <a:endParaRPr lang="en-US" dirty="0"/>
          </a:p>
          <a:p>
            <a:r>
              <a:rPr lang="en-US" dirty="0" smtClean="0"/>
              <a:t>Give feedback based on your reader’s intended </a:t>
            </a:r>
            <a:r>
              <a:rPr lang="en-US" b="1" dirty="0" smtClean="0"/>
              <a:t>audience</a:t>
            </a:r>
            <a:r>
              <a:rPr lang="en-US" dirty="0" smtClean="0"/>
              <a:t>:</a:t>
            </a:r>
          </a:p>
          <a:p>
            <a:r>
              <a:rPr lang="en-US" dirty="0" smtClean="0"/>
              <a:t>“Would your audience understand this term? Does it need clarification?”</a:t>
            </a:r>
          </a:p>
          <a:p>
            <a:r>
              <a:rPr lang="en-US" dirty="0" smtClean="0"/>
              <a:t>“Is this technical diction necessary for a conference presentation?”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 on Feedback</a:t>
            </a:r>
            <a:endParaRPr lang="en-US" dirty="0"/>
          </a:p>
        </p:txBody>
      </p:sp>
      <p:sp>
        <p:nvSpPr>
          <p:cNvPr id="3" name="Content Placeholder 2"/>
          <p:cNvSpPr>
            <a:spLocks noGrp="1"/>
          </p:cNvSpPr>
          <p:nvPr>
            <p:ph sz="quarter" idx="1"/>
          </p:nvPr>
        </p:nvSpPr>
        <p:spPr/>
        <p:txBody>
          <a:bodyPr>
            <a:normAutofit/>
          </a:bodyPr>
          <a:lstStyle/>
          <a:p>
            <a:pPr>
              <a:buFont typeface="Arial" pitchFamily="34" charset="0"/>
              <a:buChar char="•"/>
            </a:pPr>
            <a:r>
              <a:rPr lang="en-US" dirty="0" smtClean="0"/>
              <a:t>Don’t get overwhelmed</a:t>
            </a:r>
            <a:r>
              <a:rPr lang="en-US" dirty="0"/>
              <a:t>.</a:t>
            </a:r>
          </a:p>
          <a:p>
            <a:pPr lvl="1">
              <a:buFont typeface="Arial" pitchFamily="34" charset="0"/>
              <a:buChar char="•"/>
            </a:pPr>
            <a:r>
              <a:rPr lang="en-US" dirty="0" smtClean="0"/>
              <a:t>Choose three “big” points to cover.</a:t>
            </a:r>
            <a:endParaRPr lang="en-US" dirty="0"/>
          </a:p>
          <a:p>
            <a:pPr lvl="1">
              <a:buFont typeface="Arial" pitchFamily="34" charset="0"/>
              <a:buChar char="•"/>
            </a:pPr>
            <a:r>
              <a:rPr lang="en-US" dirty="0" smtClean="0"/>
              <a:t>Tailor your commentary to the writer’s needs as listed in their feedback request.</a:t>
            </a:r>
            <a:endParaRPr lang="en-US" dirty="0"/>
          </a:p>
          <a:p>
            <a:pPr>
              <a:buFont typeface="Arial" pitchFamily="34" charset="0"/>
              <a:buChar char="•"/>
            </a:pPr>
            <a:r>
              <a:rPr lang="en-US" dirty="0" smtClean="0"/>
              <a:t>Write clearly and use recognizable marks.</a:t>
            </a:r>
          </a:p>
          <a:p>
            <a:pPr>
              <a:buFont typeface="Arial" pitchFamily="34" charset="0"/>
              <a:buChar char="•"/>
            </a:pPr>
            <a:r>
              <a:rPr lang="en-US" dirty="0" smtClean="0"/>
              <a:t>Try to learn from your peers!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Group Formation</a:t>
            </a:r>
            <a:endParaRPr lang="en-US" dirty="0"/>
          </a:p>
        </p:txBody>
      </p:sp>
      <p:sp>
        <p:nvSpPr>
          <p:cNvPr id="3" name="Content Placeholder 2"/>
          <p:cNvSpPr>
            <a:spLocks noGrp="1"/>
          </p:cNvSpPr>
          <p:nvPr>
            <p:ph sz="quarter" idx="1"/>
          </p:nvPr>
        </p:nvSpPr>
        <p:spPr/>
        <p:txBody>
          <a:bodyPr>
            <a:noAutofit/>
          </a:bodyPr>
          <a:lstStyle/>
          <a:p>
            <a:pPr marL="0" indent="0">
              <a:buNone/>
            </a:pPr>
            <a:r>
              <a:rPr lang="en-US" b="1" dirty="0" smtClean="0"/>
              <a:t>Form three </a:t>
            </a:r>
            <a:r>
              <a:rPr lang="en-US" b="1" dirty="0"/>
              <a:t>g</a:t>
            </a:r>
            <a:r>
              <a:rPr lang="en-US" b="1" dirty="0" smtClean="0"/>
              <a:t>roups: Hard Sciences, Social Sciences, Humanities</a:t>
            </a:r>
          </a:p>
          <a:p>
            <a:pPr>
              <a:buFont typeface="Arial" pitchFamily="34" charset="0"/>
              <a:buChar char="•"/>
            </a:pPr>
            <a:r>
              <a:rPr lang="en-US" dirty="0" smtClean="0"/>
              <a:t>Introduce yourself to the people around you: Would you all be interested in forming a group? Are your interests “close” enough to one another? </a:t>
            </a:r>
            <a:endParaRPr lang="en-US" dirty="0"/>
          </a:p>
          <a:p>
            <a:pPr>
              <a:buFont typeface="Arial" pitchFamily="34" charset="0"/>
              <a:buChar char="•"/>
            </a:pPr>
            <a:r>
              <a:rPr lang="en-US" dirty="0" smtClean="0"/>
              <a:t>Take some time to get to know your members, exchange information, etc. Do you know others who might be interested?</a:t>
            </a:r>
          </a:p>
          <a:p>
            <a:pPr>
              <a:buFont typeface="Arial" pitchFamily="34" charset="0"/>
              <a:buChar char="•"/>
            </a:pPr>
            <a:r>
              <a:rPr lang="en-US" dirty="0"/>
              <a:t>S</a:t>
            </a:r>
            <a:r>
              <a:rPr lang="en-US" dirty="0" smtClean="0"/>
              <a:t>et up the framework for a writing group (meeting times, frequency of meetings, number of members, amount of writing).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Joining Us!</a:t>
            </a:r>
            <a:endParaRPr lang="en-US" dirty="0"/>
          </a:p>
        </p:txBody>
      </p:sp>
      <p:sp>
        <p:nvSpPr>
          <p:cNvPr id="3" name="Content Placeholder 2"/>
          <p:cNvSpPr>
            <a:spLocks noGrp="1"/>
          </p:cNvSpPr>
          <p:nvPr>
            <p:ph sz="quarter" idx="1"/>
          </p:nvPr>
        </p:nvSpPr>
        <p:spPr/>
        <p:txBody>
          <a:bodyPr/>
          <a:lstStyle/>
          <a:p>
            <a:pPr>
              <a:buNone/>
            </a:pPr>
            <a:r>
              <a:rPr lang="en-US" dirty="0" smtClean="0">
                <a:latin typeface="Times New Roman" pitchFamily="18" charset="0"/>
              </a:rPr>
              <a:t>	Please feel welcome to visit the Graduate Writing Center for an individual consultation on your writing projects.  Even if you haven’t yet begun to write (and are maybe wondering how to start) we’re happy to talk to you. To schedule an appointment, please visit our website.</a:t>
            </a:r>
          </a:p>
          <a:p>
            <a:pPr>
              <a:buNone/>
            </a:pPr>
            <a:endParaRPr lang="en-US" dirty="0" smtClean="0">
              <a:latin typeface="Times New Roman" pitchFamily="18" charset="0"/>
            </a:endParaRPr>
          </a:p>
          <a:p>
            <a:pPr>
              <a:buNone/>
            </a:pPr>
            <a:r>
              <a:rPr lang="en-US" smtClean="0">
                <a:latin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4400" dirty="0" smtClean="0"/>
              <a:t>Graduate Writing Center</a:t>
            </a:r>
          </a:p>
        </p:txBody>
      </p:sp>
      <p:sp>
        <p:nvSpPr>
          <p:cNvPr id="5123" name="Rectangle 3"/>
          <p:cNvSpPr>
            <a:spLocks noGrp="1" noChangeArrowheads="1"/>
          </p:cNvSpPr>
          <p:nvPr>
            <p:ph sz="quarter" idx="1"/>
          </p:nvPr>
        </p:nvSpPr>
        <p:spPr/>
        <p:txBody>
          <a:bodyPr/>
          <a:lstStyle/>
          <a:p>
            <a:pPr eaLnBrk="1" hangingPunct="1">
              <a:buFont typeface="Wingdings" pitchFamily="2" charset="2"/>
              <a:buNone/>
            </a:pPr>
            <a:endParaRPr lang="en-US" sz="800" dirty="0" smtClean="0">
              <a:latin typeface="Times New Roman" pitchFamily="18" charset="0"/>
            </a:endParaRPr>
          </a:p>
          <a:p>
            <a:pPr eaLnBrk="1" hangingPunct="1"/>
            <a:r>
              <a:rPr lang="en-US" sz="2800" dirty="0" smtClean="0">
                <a:latin typeface="Times New Roman" pitchFamily="18" charset="0"/>
              </a:rPr>
              <a:t>One-on-one consultations</a:t>
            </a:r>
          </a:p>
          <a:p>
            <a:pPr eaLnBrk="1" hangingPunct="1"/>
            <a:r>
              <a:rPr lang="en-US" sz="2800" dirty="0" smtClean="0">
                <a:latin typeface="Times New Roman" pitchFamily="18" charset="0"/>
              </a:rPr>
              <a:t>All types of writing </a:t>
            </a:r>
          </a:p>
          <a:p>
            <a:pPr eaLnBrk="1" hangingPunct="1"/>
            <a:r>
              <a:rPr lang="en-US" sz="2800" dirty="0" smtClean="0">
                <a:latin typeface="Times New Roman" pitchFamily="18" charset="0"/>
              </a:rPr>
              <a:t>All stages of the writing process</a:t>
            </a:r>
          </a:p>
          <a:p>
            <a:pPr eaLnBrk="1" hangingPunct="1"/>
            <a:r>
              <a:rPr lang="en-US" sz="2800" dirty="0" smtClean="0">
                <a:latin typeface="Times New Roman" pitchFamily="18" charset="0"/>
              </a:rPr>
              <a:t>To schedule, see the Center’s website: </a:t>
            </a:r>
          </a:p>
          <a:p>
            <a:pPr lvl="1"/>
            <a:r>
              <a:rPr lang="en-US" sz="2800" dirty="0" smtClean="0">
                <a:latin typeface="Times New Roman" pitchFamily="18" charset="0"/>
                <a:hlinkClick r:id="rId3"/>
              </a:rPr>
              <a:t>http://composition.la.psu.edu/composition/resources/graduate-writing-center</a:t>
            </a:r>
            <a:endParaRPr lang="en-US" sz="2800" dirty="0" smtClean="0">
              <a:latin typeface="Times New Roman" pitchFamily="18" charset="0"/>
            </a:endParaRPr>
          </a:p>
          <a:p>
            <a:pPr lvl="1"/>
            <a:r>
              <a:rPr lang="en-US" sz="2800" dirty="0" smtClean="0">
                <a:latin typeface="Times New Roman" pitchFamily="18" charset="0"/>
              </a:rPr>
              <a:t>Or go directly to the online schedule:</a:t>
            </a:r>
          </a:p>
          <a:p>
            <a:pPr lvl="1" eaLnBrk="1" hangingPunct="1"/>
            <a:r>
              <a:rPr lang="en-US" sz="2800" dirty="0" smtClean="0">
                <a:latin typeface="Times New Roman" pitchFamily="18" charset="0"/>
                <a:hlinkClick r:id="rId4"/>
              </a:rPr>
              <a:t>https://secure.gradsch.psu.edu/wccal/studentview.cfm</a:t>
            </a:r>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Goals</a:t>
            </a:r>
            <a:endParaRPr lang="en-US" dirty="0"/>
          </a:p>
        </p:txBody>
      </p:sp>
      <p:sp>
        <p:nvSpPr>
          <p:cNvPr id="3" name="Content Placeholder 2"/>
          <p:cNvSpPr>
            <a:spLocks noGrp="1"/>
          </p:cNvSpPr>
          <p:nvPr>
            <p:ph sz="quarter" idx="1"/>
          </p:nvPr>
        </p:nvSpPr>
        <p:spPr/>
        <p:txBody>
          <a:bodyPr>
            <a:normAutofit/>
          </a:bodyPr>
          <a:lstStyle/>
          <a:p>
            <a:pPr>
              <a:lnSpc>
                <a:spcPct val="160000"/>
              </a:lnSpc>
            </a:pPr>
            <a:r>
              <a:rPr lang="en-US" dirty="0" smtClean="0"/>
              <a:t>Discuss the benefits of writing groups</a:t>
            </a:r>
          </a:p>
          <a:p>
            <a:pPr>
              <a:lnSpc>
                <a:spcPct val="160000"/>
              </a:lnSpc>
            </a:pPr>
            <a:r>
              <a:rPr lang="en-US" dirty="0" smtClean="0"/>
              <a:t>Offer advice on how to start/maintain writing groups</a:t>
            </a:r>
          </a:p>
          <a:p>
            <a:pPr>
              <a:lnSpc>
                <a:spcPct val="160000"/>
              </a:lnSpc>
            </a:pPr>
            <a:r>
              <a:rPr lang="en-US" dirty="0" smtClean="0"/>
              <a:t>Give you strategies and concrete tools that will help you make progress in/with groups</a:t>
            </a:r>
          </a:p>
          <a:p>
            <a:pPr>
              <a:lnSpc>
                <a:spcPct val="160000"/>
              </a:lnSpc>
            </a:pPr>
            <a:r>
              <a:rPr lang="en-US" dirty="0" smtClean="0"/>
              <a:t>(Tentatively) form writing groups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Writing Groups</a:t>
            </a:r>
            <a:endParaRPr lang="en-US" dirty="0"/>
          </a:p>
        </p:txBody>
      </p:sp>
      <p:sp>
        <p:nvSpPr>
          <p:cNvPr id="3" name="Content Placeholder 2"/>
          <p:cNvSpPr>
            <a:spLocks noGrp="1"/>
          </p:cNvSpPr>
          <p:nvPr>
            <p:ph sz="quarter" idx="1"/>
          </p:nvPr>
        </p:nvSpPr>
        <p:spPr>
          <a:xfrm>
            <a:off x="304800" y="1527048"/>
            <a:ext cx="8500872" cy="4797552"/>
          </a:xfrm>
        </p:spPr>
        <p:txBody>
          <a:bodyPr>
            <a:normAutofit/>
          </a:bodyPr>
          <a:lstStyle/>
          <a:p>
            <a:r>
              <a:rPr lang="en-US" dirty="0" smtClean="0"/>
              <a:t>Have the company and support of your peers, many of whom are facing similar challenges</a:t>
            </a:r>
          </a:p>
          <a:p>
            <a:r>
              <a:rPr lang="en-US" dirty="0" smtClean="0"/>
              <a:t>Hold you more accountable for meeting deadlines </a:t>
            </a:r>
          </a:p>
          <a:p>
            <a:r>
              <a:rPr lang="en-US" dirty="0" smtClean="0"/>
              <a:t>Offer fresh eyes and perspectives</a:t>
            </a:r>
            <a:r>
              <a:rPr lang="en-US" dirty="0"/>
              <a:t> </a:t>
            </a:r>
            <a:r>
              <a:rPr lang="en-US" dirty="0" smtClean="0"/>
              <a:t>on various aspects of your writing/writing process</a:t>
            </a:r>
          </a:p>
          <a:p>
            <a:r>
              <a:rPr lang="en-US" dirty="0" smtClean="0"/>
              <a:t>Expand your available resources (sources, ideas, styles of writing)</a:t>
            </a: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t>
            </a:r>
            <a:r>
              <a:rPr lang="en-US" dirty="0" smtClean="0"/>
              <a:t>etting </a:t>
            </a:r>
            <a:r>
              <a:rPr lang="en-US" dirty="0"/>
              <a:t>S</a:t>
            </a:r>
            <a:r>
              <a:rPr lang="en-US" dirty="0" smtClean="0"/>
              <a:t>tarted</a:t>
            </a:r>
            <a:endParaRPr lang="en-US" dirty="0"/>
          </a:p>
        </p:txBody>
      </p:sp>
      <p:sp>
        <p:nvSpPr>
          <p:cNvPr id="3" name="Content Placeholder 2"/>
          <p:cNvSpPr>
            <a:spLocks noGrp="1"/>
          </p:cNvSpPr>
          <p:nvPr>
            <p:ph sz="quarter" idx="1"/>
          </p:nvPr>
        </p:nvSpPr>
        <p:spPr/>
        <p:txBody>
          <a:bodyPr/>
          <a:lstStyle/>
          <a:p>
            <a:pPr>
              <a:buFont typeface="Arial" pitchFamily="34" charset="0"/>
              <a:buChar char="•"/>
            </a:pPr>
            <a:r>
              <a:rPr lang="en-US" dirty="0" smtClean="0"/>
              <a:t>There is no definitive way to start and maintain a writing group.</a:t>
            </a:r>
          </a:p>
          <a:p>
            <a:pPr>
              <a:buFont typeface="Arial" pitchFamily="34" charset="0"/>
              <a:buChar char="•"/>
            </a:pPr>
            <a:r>
              <a:rPr lang="en-US" dirty="0" smtClean="0"/>
              <a:t>Think of it as a learning process (each meeting is a step in the right direction).</a:t>
            </a:r>
          </a:p>
          <a:p>
            <a:pPr>
              <a:buFont typeface="Arial" pitchFamily="34" charset="0"/>
              <a:buChar char="•"/>
            </a:pPr>
            <a:r>
              <a:rPr lang="en-US" dirty="0" smtClean="0"/>
              <a:t>Start small—see what works for the group dynamic (time, page length, location, </a:t>
            </a:r>
            <a:r>
              <a:rPr lang="en-US" dirty="0" err="1" smtClean="0"/>
              <a:t>etc</a:t>
            </a:r>
            <a:r>
              <a:rPr lang="en-US" dirty="0" smtClean="0"/>
              <a:t>).</a:t>
            </a:r>
          </a:p>
          <a:p>
            <a:pPr>
              <a:buFont typeface="Arial" pitchFamily="34" charset="0"/>
              <a:buChar char="•"/>
            </a:pPr>
            <a:r>
              <a:rPr lang="en-US" dirty="0"/>
              <a:t>A</a:t>
            </a:r>
            <a:r>
              <a:rPr lang="en-US" dirty="0" smtClean="0"/>
              <a:t>ssess what changes need to be made along the way and post-semester.</a:t>
            </a:r>
          </a:p>
          <a:p>
            <a:pPr marL="0" indent="0">
              <a:buNone/>
            </a:pPr>
            <a:endParaRPr lang="en-US" dirty="0"/>
          </a:p>
          <a:p>
            <a:pPr marL="0" indent="0">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Think </a:t>
            </a:r>
            <a:r>
              <a:rPr lang="en-US" dirty="0"/>
              <a:t>A</a:t>
            </a:r>
            <a:r>
              <a:rPr lang="en-US" dirty="0" smtClean="0"/>
              <a:t>bout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1.What are your goals? </a:t>
            </a:r>
          </a:p>
          <a:p>
            <a:pPr marL="0" indent="0">
              <a:buNone/>
            </a:pPr>
            <a:endParaRPr lang="en-US" dirty="0"/>
          </a:p>
          <a:p>
            <a:pPr marL="0" indent="0">
              <a:buNone/>
            </a:pPr>
            <a:r>
              <a:rPr lang="en-US" dirty="0" smtClean="0"/>
              <a:t>2. How big should the group be? (Recommended 4-6 people to start.)</a:t>
            </a:r>
          </a:p>
          <a:p>
            <a:pPr marL="0" indent="0">
              <a:buNone/>
            </a:pPr>
            <a:endParaRPr lang="en-US" dirty="0"/>
          </a:p>
          <a:p>
            <a:pPr marL="0" indent="0">
              <a:buNone/>
            </a:pPr>
            <a:r>
              <a:rPr lang="en-US" dirty="0" smtClean="0"/>
              <a:t>3. When can you meet? Where? How often? How long?</a:t>
            </a:r>
          </a:p>
          <a:p>
            <a:pPr marL="0" indent="0">
              <a:buNone/>
            </a:pP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Things to Think About</a:t>
            </a:r>
            <a:endParaRPr lang="en-US" dirty="0"/>
          </a:p>
        </p:txBody>
      </p:sp>
      <p:sp>
        <p:nvSpPr>
          <p:cNvPr id="3" name="Content Placeholder 2"/>
          <p:cNvSpPr>
            <a:spLocks noGrp="1"/>
          </p:cNvSpPr>
          <p:nvPr>
            <p:ph sz="quarter" idx="1"/>
          </p:nvPr>
        </p:nvSpPr>
        <p:spPr/>
        <p:txBody>
          <a:bodyPr>
            <a:noAutofit/>
          </a:bodyPr>
          <a:lstStyle/>
          <a:p>
            <a:pPr lvl="0"/>
            <a:endParaRPr lang="en-US" sz="2800" dirty="0" smtClean="0"/>
          </a:p>
          <a:p>
            <a:r>
              <a:rPr lang="en-US" dirty="0"/>
              <a:t>How will you format your </a:t>
            </a:r>
            <a:r>
              <a:rPr lang="en-US" dirty="0" smtClean="0"/>
              <a:t>meetings?</a:t>
            </a:r>
          </a:p>
          <a:p>
            <a:pPr lvl="1"/>
            <a:r>
              <a:rPr lang="en-US" sz="2700" dirty="0" smtClean="0"/>
              <a:t>Ex. Two </a:t>
            </a:r>
            <a:r>
              <a:rPr lang="en-US" sz="2700" dirty="0"/>
              <a:t>members of a four member </a:t>
            </a:r>
            <a:r>
              <a:rPr lang="en-US" sz="2700" dirty="0" smtClean="0"/>
              <a:t>group </a:t>
            </a:r>
            <a:r>
              <a:rPr lang="en-US" sz="2700" dirty="0"/>
              <a:t>will be responsible for </a:t>
            </a:r>
            <a:r>
              <a:rPr lang="en-US" sz="2700" dirty="0" smtClean="0"/>
              <a:t>producing writing </a:t>
            </a:r>
            <a:r>
              <a:rPr lang="en-US" sz="2700" dirty="0"/>
              <a:t>for discussion. Writing will </a:t>
            </a:r>
            <a:r>
              <a:rPr lang="en-US" sz="2700" dirty="0" smtClean="0"/>
              <a:t>be emailed </a:t>
            </a:r>
            <a:r>
              <a:rPr lang="en-US" sz="2700" dirty="0"/>
              <a:t>out </a:t>
            </a:r>
            <a:r>
              <a:rPr lang="en-US" sz="2700" dirty="0" smtClean="0"/>
              <a:t>5 </a:t>
            </a:r>
            <a:r>
              <a:rPr lang="en-US" sz="2700" dirty="0"/>
              <a:t>days before the </a:t>
            </a:r>
            <a:r>
              <a:rPr lang="en-US" sz="2700" dirty="0" smtClean="0"/>
              <a:t>meeting. Each paper will be discussed for approximately 45 minutes.</a:t>
            </a:r>
            <a:endParaRPr lang="en-US" sz="2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Things to Think </a:t>
            </a:r>
            <a:r>
              <a:rPr lang="en-US" dirty="0"/>
              <a:t>A</a:t>
            </a:r>
            <a:r>
              <a:rPr lang="en-US" dirty="0" smtClean="0"/>
              <a:t>bout</a:t>
            </a:r>
            <a:endParaRPr lang="en-US" dirty="0"/>
          </a:p>
        </p:txBody>
      </p:sp>
      <p:sp>
        <p:nvSpPr>
          <p:cNvPr id="3" name="Content Placeholder 2"/>
          <p:cNvSpPr>
            <a:spLocks noGrp="1"/>
          </p:cNvSpPr>
          <p:nvPr>
            <p:ph sz="quarter" idx="1"/>
          </p:nvPr>
        </p:nvSpPr>
        <p:spPr>
          <a:xfrm>
            <a:off x="301752" y="1527048"/>
            <a:ext cx="8503920" cy="4721352"/>
          </a:xfrm>
        </p:spPr>
        <p:txBody>
          <a:bodyPr>
            <a:normAutofit/>
          </a:bodyPr>
          <a:lstStyle/>
          <a:p>
            <a:r>
              <a:rPr lang="en-US" sz="2900" dirty="0"/>
              <a:t>What rules will you follow for your meetings? </a:t>
            </a:r>
            <a:endParaRPr lang="en-US" sz="2900" dirty="0" smtClean="0"/>
          </a:p>
          <a:p>
            <a:pPr lvl="1"/>
            <a:r>
              <a:rPr lang="en-US" sz="2700" dirty="0" smtClean="0"/>
              <a:t>Ex. </a:t>
            </a:r>
            <a:r>
              <a:rPr lang="en-US" sz="2700" dirty="0"/>
              <a:t>A</a:t>
            </a:r>
            <a:r>
              <a:rPr lang="en-US" sz="2700" dirty="0" smtClean="0"/>
              <a:t> </a:t>
            </a:r>
            <a:r>
              <a:rPr lang="en-US" sz="2700" dirty="0"/>
              <a:t>writing group </a:t>
            </a:r>
            <a:r>
              <a:rPr lang="en-US" sz="2700" dirty="0" smtClean="0"/>
              <a:t>meets on campus at Whiskers (</a:t>
            </a:r>
            <a:r>
              <a:rPr lang="en-US" sz="2700" dirty="0" err="1" smtClean="0"/>
              <a:t>Nittany</a:t>
            </a:r>
            <a:r>
              <a:rPr lang="en-US" sz="2700" dirty="0" smtClean="0"/>
              <a:t> Lion Inn). Members who </a:t>
            </a:r>
            <a:r>
              <a:rPr lang="en-US" sz="2700" dirty="0"/>
              <a:t>don’t meet deadlines </a:t>
            </a:r>
            <a:r>
              <a:rPr lang="en-US" sz="2700" dirty="0" smtClean="0"/>
              <a:t>are penalized $20.00</a:t>
            </a:r>
            <a:r>
              <a:rPr lang="en-US" sz="2700" dirty="0"/>
              <a:t> </a:t>
            </a:r>
            <a:r>
              <a:rPr lang="en-US" sz="2700" dirty="0" smtClean="0"/>
              <a:t>(to</a:t>
            </a:r>
            <a:r>
              <a:rPr lang="en-US" sz="2700" dirty="0"/>
              <a:t> </a:t>
            </a:r>
            <a:r>
              <a:rPr lang="en-US" sz="2700" dirty="0" smtClean="0"/>
              <a:t>pay for drinks </a:t>
            </a:r>
            <a:r>
              <a:rPr lang="en-US" sz="2700" dirty="0"/>
              <a:t>after the meetings</a:t>
            </a:r>
            <a:r>
              <a:rPr lang="en-US" sz="2700" dirty="0" smtClean="0"/>
              <a:t>).</a:t>
            </a:r>
          </a:p>
          <a:p>
            <a:r>
              <a:rPr lang="en-US" sz="2900" dirty="0"/>
              <a:t>What are your expectations in terms of preparation? How much writing is </a:t>
            </a:r>
            <a:r>
              <a:rPr lang="en-US" sz="2900" dirty="0" smtClean="0"/>
              <a:t>practical</a:t>
            </a:r>
            <a:r>
              <a:rPr lang="en-US" sz="2900" dirty="0"/>
              <a:t>? </a:t>
            </a:r>
            <a:r>
              <a:rPr lang="en-US" sz="2900" b="1" dirty="0"/>
              <a:t>How much feedback is reasonable?</a:t>
            </a:r>
          </a:p>
          <a:p>
            <a:pPr marL="0" indent="0">
              <a:buNone/>
            </a:pPr>
            <a:endParaRPr lang="en-US" dirty="0"/>
          </a:p>
          <a:p>
            <a:pPr marL="0" indent="0">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3" name="Content Placeholder 2"/>
          <p:cNvSpPr>
            <a:spLocks noGrp="1"/>
          </p:cNvSpPr>
          <p:nvPr>
            <p:ph sz="quarter" idx="1"/>
          </p:nvPr>
        </p:nvSpPr>
        <p:spPr/>
        <p:txBody>
          <a:bodyPr/>
          <a:lstStyle/>
          <a:p>
            <a:pPr>
              <a:buNone/>
            </a:pPr>
            <a:r>
              <a:rPr lang="en-US" dirty="0" smtClean="0"/>
              <a:t>List 5-10 things that describe the ideal writing group situation (including things we haven’t covered).</a:t>
            </a:r>
          </a:p>
          <a:p>
            <a:pPr>
              <a:buNone/>
            </a:pPr>
            <a:endParaRPr lang="en-US" dirty="0"/>
          </a:p>
          <a:p>
            <a:pPr>
              <a:buNone/>
            </a:pPr>
            <a:endParaRPr lang="en-US" dirty="0" smtClean="0"/>
          </a:p>
          <a:p>
            <a:pPr>
              <a:buNone/>
            </a:pPr>
            <a:r>
              <a:rPr lang="en-US" dirty="0" smtClean="0"/>
              <a:t>For a writing group to work successfully everyone needs to  . . .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3890</TotalTime>
  <Words>919</Words>
  <Application>Microsoft Office PowerPoint</Application>
  <PresentationFormat>On-screen Show (4:3)</PresentationFormat>
  <Paragraphs>103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Starting and Maintaining Writing Groups   </vt:lpstr>
      <vt:lpstr>Graduate Writing Center</vt:lpstr>
      <vt:lpstr>Workshop Goals</vt:lpstr>
      <vt:lpstr>Benefits of Writing Groups</vt:lpstr>
      <vt:lpstr>Getting Started</vt:lpstr>
      <vt:lpstr>Things to Think About</vt:lpstr>
      <vt:lpstr>(More) Things to Think About</vt:lpstr>
      <vt:lpstr>(A Few More) Things to Think About</vt:lpstr>
      <vt:lpstr>Group Discussion</vt:lpstr>
      <vt:lpstr>Group Discussion</vt:lpstr>
      <vt:lpstr>Activities For Writing Groups</vt:lpstr>
      <vt:lpstr>The Feedback Process (Writer and Editor)</vt:lpstr>
      <vt:lpstr>Responding Tips</vt:lpstr>
      <vt:lpstr>Supportive Feedback</vt:lpstr>
      <vt:lpstr>Specific Feedback</vt:lpstr>
      <vt:lpstr>Descriptive Feedback</vt:lpstr>
      <vt:lpstr>General Tips on Feedback</vt:lpstr>
      <vt:lpstr>Writing Group Formation</vt:lpstr>
      <vt:lpstr>Thank you for Joining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Writer’s Block</dc:title>
  <dc:creator>Matt</dc:creator>
  <cp:lastModifiedBy>Leslie</cp:lastModifiedBy>
  <cp:revision>246</cp:revision>
  <dcterms:created xsi:type="dcterms:W3CDTF">2009-09-15T17:37:03Z</dcterms:created>
  <dcterms:modified xsi:type="dcterms:W3CDTF">2016-09-29T21:33:53Z</dcterms:modified>
</cp:coreProperties>
</file>