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B5E249-CC82-478F-B1CF-CE16FEC94CB8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76BF1C-1DF6-4976-AD61-EC2FBA401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Nicolette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78789A-5FF4-4052-9A44-E44FF3453DD7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Matt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585B7C-B480-4D8F-806E-A005898F8680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846D-96FD-4E6E-8FB6-198C3032D24E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CDF38-C7B7-4131-902E-E88262A30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BA757-8A26-4712-84A9-AC782DFBBE5B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DDA51-A001-4B73-95CC-67C7D3929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662D-4B49-4179-8B50-48E8516F93A1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6EFD3-513B-42C8-8FA8-B2E9E5D5A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9E7F1-64D5-4FC2-9BA6-4AA9DC026C33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5E1FD-F750-4A66-A42B-06D7A1B08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EB829-03AC-4FF8-8A88-4AAAEE215C49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CF162-3B87-451F-8255-A1D78948F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AC22-E43B-4FCB-B5A9-B04C8B2EBEAF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F2A6C-AE49-4091-84CA-B94EDC302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63959-4F2F-4529-A175-CDD51D39B42D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74CA8-49E9-49B1-8A69-9B9810973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703A1-30B7-47A7-971A-298DAD079C51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E8EEF-A414-4A65-BD82-12924AACA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1B4C7-4733-4B1A-95DA-B6D9F61043CB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695BB-4101-4468-968F-AD6E398A7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A6EF1-5E83-4801-8981-D033E80B3409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C172E-DA38-4FD8-81C9-D16C1DB52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98851-39F1-4029-A51E-82D183A48623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421E4-5D0A-4B1A-A1BD-2D7B08D44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18"/>
          <p:cNvGrpSpPr>
            <a:grpSpLocks/>
          </p:cNvGrpSpPr>
          <p:nvPr/>
        </p:nvGrpSpPr>
        <p:grpSpPr bwMode="auto">
          <a:xfrm>
            <a:off x="6557963" y="66675"/>
            <a:ext cx="2574925" cy="6796088"/>
            <a:chOff x="6558164" y="66319"/>
            <a:chExt cx="2575511" cy="6797067"/>
          </a:xfrm>
        </p:grpSpPr>
        <p:grpSp>
          <p:nvGrpSpPr>
            <p:cNvPr id="1032" name="Group 62"/>
            <p:cNvGrpSpPr>
              <a:grpSpLocks/>
            </p:cNvGrpSpPr>
            <p:nvPr/>
          </p:nvGrpSpPr>
          <p:grpSpPr bwMode="auto"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1040" name="Group 44"/>
              <p:cNvGrpSpPr>
                <a:grpSpLocks/>
              </p:cNvGrpSpPr>
              <p:nvPr/>
            </p:nvGrpSpPr>
            <p:grpSpPr bwMode="auto"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041" name="Group 50"/>
              <p:cNvGrpSpPr>
                <a:grpSpLocks/>
              </p:cNvGrpSpPr>
              <p:nvPr/>
            </p:nvGrpSpPr>
            <p:grpSpPr bwMode="auto"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056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2147483647 w 750"/>
                    <a:gd name="T1" fmla="*/ 2147483647 h 856"/>
                    <a:gd name="T2" fmla="*/ 2147483647 w 750"/>
                    <a:gd name="T3" fmla="*/ 2147483647 h 856"/>
                    <a:gd name="T4" fmla="*/ 2147483647 w 750"/>
                    <a:gd name="T5" fmla="*/ 2147483647 h 856"/>
                    <a:gd name="T6" fmla="*/ 2147483647 w 750"/>
                    <a:gd name="T7" fmla="*/ 2147483647 h 856"/>
                    <a:gd name="T8" fmla="*/ 2147483647 w 750"/>
                    <a:gd name="T9" fmla="*/ 2147483647 h 856"/>
                    <a:gd name="T10" fmla="*/ 2147483647 w 750"/>
                    <a:gd name="T11" fmla="*/ 2147483647 h 856"/>
                    <a:gd name="T12" fmla="*/ 2147483647 w 750"/>
                    <a:gd name="T13" fmla="*/ 2147483647 h 856"/>
                    <a:gd name="T14" fmla="*/ 2147483647 w 750"/>
                    <a:gd name="T15" fmla="*/ 2147483647 h 856"/>
                    <a:gd name="T16" fmla="*/ 2147483647 w 750"/>
                    <a:gd name="T17" fmla="*/ 2147483647 h 856"/>
                    <a:gd name="T18" fmla="*/ 2147483647 w 750"/>
                    <a:gd name="T19" fmla="*/ 2147483647 h 856"/>
                    <a:gd name="T20" fmla="*/ 2147483647 w 750"/>
                    <a:gd name="T21" fmla="*/ 2147483647 h 856"/>
                    <a:gd name="T22" fmla="*/ 2147483647 w 750"/>
                    <a:gd name="T23" fmla="*/ 2147483647 h 856"/>
                    <a:gd name="T24" fmla="*/ 2147483647 w 750"/>
                    <a:gd name="T25" fmla="*/ 2147483647 h 856"/>
                    <a:gd name="T26" fmla="*/ 2147483647 w 750"/>
                    <a:gd name="T27" fmla="*/ 2147483647 h 856"/>
                    <a:gd name="T28" fmla="*/ 2147483647 w 750"/>
                    <a:gd name="T29" fmla="*/ 2147483647 h 856"/>
                    <a:gd name="T30" fmla="*/ 2147483647 w 750"/>
                    <a:gd name="T31" fmla="*/ 0 h 856"/>
                    <a:gd name="T32" fmla="*/ 2147483647 w 750"/>
                    <a:gd name="T33" fmla="*/ 2147483647 h 856"/>
                    <a:gd name="T34" fmla="*/ 2147483647 w 750"/>
                    <a:gd name="T35" fmla="*/ 2147483647 h 856"/>
                    <a:gd name="T36" fmla="*/ 2147483647 w 750"/>
                    <a:gd name="T37" fmla="*/ 2147483647 h 856"/>
                    <a:gd name="T38" fmla="*/ 2147483647 w 750"/>
                    <a:gd name="T39" fmla="*/ 2147483647 h 856"/>
                    <a:gd name="T40" fmla="*/ 2147483647 w 750"/>
                    <a:gd name="T41" fmla="*/ 2147483647 h 856"/>
                    <a:gd name="T42" fmla="*/ 2147483647 w 750"/>
                    <a:gd name="T43" fmla="*/ 2147483647 h 856"/>
                    <a:gd name="T44" fmla="*/ 2147483647 w 750"/>
                    <a:gd name="T45" fmla="*/ 2147483647 h 856"/>
                    <a:gd name="T46" fmla="*/ 2147483647 w 750"/>
                    <a:gd name="T47" fmla="*/ 2147483647 h 856"/>
                    <a:gd name="T48" fmla="*/ 563606472 w 750"/>
                    <a:gd name="T49" fmla="*/ 2147483647 h 856"/>
                    <a:gd name="T50" fmla="*/ 2147483647 w 750"/>
                    <a:gd name="T51" fmla="*/ 2147483647 h 856"/>
                    <a:gd name="T52" fmla="*/ 2147483647 w 750"/>
                    <a:gd name="T53" fmla="*/ 2147483647 h 856"/>
                    <a:gd name="T54" fmla="*/ 2147483647 w 750"/>
                    <a:gd name="T55" fmla="*/ 2147483647 h 856"/>
                    <a:gd name="T56" fmla="*/ 2147483647 w 750"/>
                    <a:gd name="T57" fmla="*/ 2147483647 h 856"/>
                    <a:gd name="T58" fmla="*/ 2147483647 w 750"/>
                    <a:gd name="T59" fmla="*/ 2147483647 h 856"/>
                    <a:gd name="T60" fmla="*/ 2147483647 w 750"/>
                    <a:gd name="T61" fmla="*/ 2147483647 h 856"/>
                    <a:gd name="T62" fmla="*/ 1691249536 w 750"/>
                    <a:gd name="T63" fmla="*/ 2147483647 h 856"/>
                    <a:gd name="T64" fmla="*/ 563606472 w 750"/>
                    <a:gd name="T65" fmla="*/ 2147483647 h 856"/>
                    <a:gd name="T66" fmla="*/ 2147483647 w 750"/>
                    <a:gd name="T67" fmla="*/ 2147483647 h 856"/>
                    <a:gd name="T68" fmla="*/ 2147483647 w 750"/>
                    <a:gd name="T69" fmla="*/ 2147483647 h 856"/>
                    <a:gd name="T70" fmla="*/ 2147483647 w 750"/>
                    <a:gd name="T71" fmla="*/ 2147483647 h 856"/>
                    <a:gd name="T72" fmla="*/ 2147483647 w 750"/>
                    <a:gd name="T73" fmla="*/ 2147483647 h 856"/>
                    <a:gd name="T74" fmla="*/ 2147483647 w 750"/>
                    <a:gd name="T75" fmla="*/ 2147483647 h 856"/>
                    <a:gd name="T76" fmla="*/ 2147483647 w 750"/>
                    <a:gd name="T77" fmla="*/ 2147483647 h 856"/>
                    <a:gd name="T78" fmla="*/ 2147483647 w 750"/>
                    <a:gd name="T79" fmla="*/ 2147483647 h 856"/>
                    <a:gd name="T80" fmla="*/ 2147483647 w 750"/>
                    <a:gd name="T81" fmla="*/ 2147483647 h 856"/>
                    <a:gd name="T82" fmla="*/ 2147483647 w 750"/>
                    <a:gd name="T83" fmla="*/ 2147483647 h 856"/>
                    <a:gd name="T84" fmla="*/ 2147483647 w 750"/>
                    <a:gd name="T85" fmla="*/ 2147483647 h 856"/>
                    <a:gd name="T86" fmla="*/ 2147483647 w 750"/>
                    <a:gd name="T87" fmla="*/ 2147483647 h 856"/>
                    <a:gd name="T88" fmla="*/ 2147483647 w 750"/>
                    <a:gd name="T89" fmla="*/ 2147483647 h 856"/>
                    <a:gd name="T90" fmla="*/ 2147483647 w 750"/>
                    <a:gd name="T91" fmla="*/ 2147483647 h 856"/>
                    <a:gd name="T92" fmla="*/ 2147483647 w 750"/>
                    <a:gd name="T93" fmla="*/ 2147483647 h 856"/>
                    <a:gd name="T94" fmla="*/ 2147483647 w 750"/>
                    <a:gd name="T95" fmla="*/ 2147483647 h 856"/>
                    <a:gd name="T96" fmla="*/ 2147483647 w 750"/>
                    <a:gd name="T97" fmla="*/ 2147483647 h 856"/>
                    <a:gd name="T98" fmla="*/ 2147483647 w 750"/>
                    <a:gd name="T99" fmla="*/ 2147483647 h 856"/>
                    <a:gd name="T100" fmla="*/ 2147483647 w 750"/>
                    <a:gd name="T101" fmla="*/ 2147483647 h 856"/>
                    <a:gd name="T102" fmla="*/ 2147483647 w 750"/>
                    <a:gd name="T103" fmla="*/ 2147483647 h 85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7" name="Freeform 53"/>
                <p:cNvSpPr>
                  <a:spLocks noChangeAspect="1"/>
                </p:cNvSpPr>
                <p:nvPr/>
              </p:nvSpPr>
              <p:spPr bwMode="auto">
                <a:xfrm rot="-608747">
                  <a:off x="8713407" y="888239"/>
                  <a:ext cx="384613" cy="438971"/>
                </a:xfrm>
                <a:custGeom>
                  <a:avLst/>
                  <a:gdLst>
                    <a:gd name="T0" fmla="*/ 2147483647 w 750"/>
                    <a:gd name="T1" fmla="*/ 2147483647 h 856"/>
                    <a:gd name="T2" fmla="*/ 2147483647 w 750"/>
                    <a:gd name="T3" fmla="*/ 2147483647 h 856"/>
                    <a:gd name="T4" fmla="*/ 2147483647 w 750"/>
                    <a:gd name="T5" fmla="*/ 2147483647 h 856"/>
                    <a:gd name="T6" fmla="*/ 2147483647 w 750"/>
                    <a:gd name="T7" fmla="*/ 2147483647 h 856"/>
                    <a:gd name="T8" fmla="*/ 2147483647 w 750"/>
                    <a:gd name="T9" fmla="*/ 2147483647 h 856"/>
                    <a:gd name="T10" fmla="*/ 2147483647 w 750"/>
                    <a:gd name="T11" fmla="*/ 2147483647 h 856"/>
                    <a:gd name="T12" fmla="*/ 2147483647 w 750"/>
                    <a:gd name="T13" fmla="*/ 2147483647 h 856"/>
                    <a:gd name="T14" fmla="*/ 2147483647 w 750"/>
                    <a:gd name="T15" fmla="*/ 2147483647 h 856"/>
                    <a:gd name="T16" fmla="*/ 2147483647 w 750"/>
                    <a:gd name="T17" fmla="*/ 2147483647 h 856"/>
                    <a:gd name="T18" fmla="*/ 2147483647 w 750"/>
                    <a:gd name="T19" fmla="*/ 2147483647 h 856"/>
                    <a:gd name="T20" fmla="*/ 2147483647 w 750"/>
                    <a:gd name="T21" fmla="*/ 2147483647 h 856"/>
                    <a:gd name="T22" fmla="*/ 2147483647 w 750"/>
                    <a:gd name="T23" fmla="*/ 2147483647 h 856"/>
                    <a:gd name="T24" fmla="*/ 2147483647 w 750"/>
                    <a:gd name="T25" fmla="*/ 2147483647 h 856"/>
                    <a:gd name="T26" fmla="*/ 2147483647 w 750"/>
                    <a:gd name="T27" fmla="*/ 2147483647 h 856"/>
                    <a:gd name="T28" fmla="*/ 2147483647 w 750"/>
                    <a:gd name="T29" fmla="*/ 2147483647 h 856"/>
                    <a:gd name="T30" fmla="*/ 2147483647 w 750"/>
                    <a:gd name="T31" fmla="*/ 0 h 856"/>
                    <a:gd name="T32" fmla="*/ 2147483647 w 750"/>
                    <a:gd name="T33" fmla="*/ 2147483647 h 856"/>
                    <a:gd name="T34" fmla="*/ 2147483647 w 750"/>
                    <a:gd name="T35" fmla="*/ 2147483647 h 856"/>
                    <a:gd name="T36" fmla="*/ 2147483647 w 750"/>
                    <a:gd name="T37" fmla="*/ 2147483647 h 856"/>
                    <a:gd name="T38" fmla="*/ 2147483647 w 750"/>
                    <a:gd name="T39" fmla="*/ 2147483647 h 856"/>
                    <a:gd name="T40" fmla="*/ 2147483647 w 750"/>
                    <a:gd name="T41" fmla="*/ 2147483647 h 856"/>
                    <a:gd name="T42" fmla="*/ 2147483647 w 750"/>
                    <a:gd name="T43" fmla="*/ 2147483647 h 856"/>
                    <a:gd name="T44" fmla="*/ 2147483647 w 750"/>
                    <a:gd name="T45" fmla="*/ 2147483647 h 856"/>
                    <a:gd name="T46" fmla="*/ 1887945218 w 750"/>
                    <a:gd name="T47" fmla="*/ 2147483647 h 856"/>
                    <a:gd name="T48" fmla="*/ 269819353 w 750"/>
                    <a:gd name="T49" fmla="*/ 2147483647 h 856"/>
                    <a:gd name="T50" fmla="*/ 2147483647 w 750"/>
                    <a:gd name="T51" fmla="*/ 2147483647 h 856"/>
                    <a:gd name="T52" fmla="*/ 2147483647 w 750"/>
                    <a:gd name="T53" fmla="*/ 2147483647 h 856"/>
                    <a:gd name="T54" fmla="*/ 2147483647 w 750"/>
                    <a:gd name="T55" fmla="*/ 2147483647 h 856"/>
                    <a:gd name="T56" fmla="*/ 2147483647 w 750"/>
                    <a:gd name="T57" fmla="*/ 2147483647 h 856"/>
                    <a:gd name="T58" fmla="*/ 2147483647 w 750"/>
                    <a:gd name="T59" fmla="*/ 2147483647 h 856"/>
                    <a:gd name="T60" fmla="*/ 2147483647 w 750"/>
                    <a:gd name="T61" fmla="*/ 2147483647 h 856"/>
                    <a:gd name="T62" fmla="*/ 809194470 w 750"/>
                    <a:gd name="T63" fmla="*/ 2147483647 h 856"/>
                    <a:gd name="T64" fmla="*/ 269819353 w 750"/>
                    <a:gd name="T65" fmla="*/ 2147483647 h 856"/>
                    <a:gd name="T66" fmla="*/ 1348569588 w 750"/>
                    <a:gd name="T67" fmla="*/ 2147483647 h 856"/>
                    <a:gd name="T68" fmla="*/ 2147483647 w 750"/>
                    <a:gd name="T69" fmla="*/ 2147483647 h 856"/>
                    <a:gd name="T70" fmla="*/ 2147483647 w 750"/>
                    <a:gd name="T71" fmla="*/ 2147483647 h 856"/>
                    <a:gd name="T72" fmla="*/ 2147483647 w 750"/>
                    <a:gd name="T73" fmla="*/ 2147483647 h 856"/>
                    <a:gd name="T74" fmla="*/ 2147483647 w 750"/>
                    <a:gd name="T75" fmla="*/ 2147483647 h 856"/>
                    <a:gd name="T76" fmla="*/ 2147483647 w 750"/>
                    <a:gd name="T77" fmla="*/ 2147483647 h 856"/>
                    <a:gd name="T78" fmla="*/ 2147483647 w 750"/>
                    <a:gd name="T79" fmla="*/ 2147483647 h 856"/>
                    <a:gd name="T80" fmla="*/ 2147483647 w 750"/>
                    <a:gd name="T81" fmla="*/ 2147483647 h 856"/>
                    <a:gd name="T82" fmla="*/ 2147483647 w 750"/>
                    <a:gd name="T83" fmla="*/ 2147483647 h 856"/>
                    <a:gd name="T84" fmla="*/ 2147483647 w 750"/>
                    <a:gd name="T85" fmla="*/ 2147483647 h 856"/>
                    <a:gd name="T86" fmla="*/ 2147483647 w 750"/>
                    <a:gd name="T87" fmla="*/ 2147483647 h 856"/>
                    <a:gd name="T88" fmla="*/ 2147483647 w 750"/>
                    <a:gd name="T89" fmla="*/ 2147483647 h 856"/>
                    <a:gd name="T90" fmla="*/ 2147483647 w 750"/>
                    <a:gd name="T91" fmla="*/ 2147483647 h 856"/>
                    <a:gd name="T92" fmla="*/ 2147483647 w 750"/>
                    <a:gd name="T93" fmla="*/ 2147483647 h 856"/>
                    <a:gd name="T94" fmla="*/ 2147483647 w 750"/>
                    <a:gd name="T95" fmla="*/ 2147483647 h 856"/>
                    <a:gd name="T96" fmla="*/ 2147483647 w 750"/>
                    <a:gd name="T97" fmla="*/ 2147483647 h 856"/>
                    <a:gd name="T98" fmla="*/ 2147483647 w 750"/>
                    <a:gd name="T99" fmla="*/ 2147483647 h 856"/>
                    <a:gd name="T100" fmla="*/ 2147483647 w 750"/>
                    <a:gd name="T101" fmla="*/ 2147483647 h 856"/>
                    <a:gd name="T102" fmla="*/ 2147483647 w 750"/>
                    <a:gd name="T103" fmla="*/ 2147483647 h 85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42" name="Group 56"/>
              <p:cNvGrpSpPr>
                <a:grpSpLocks/>
              </p:cNvGrpSpPr>
              <p:nvPr/>
            </p:nvGrpSpPr>
            <p:grpSpPr bwMode="auto"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1043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2147483647 w 760"/>
                    <a:gd name="T1" fmla="*/ 2147483647 h 870"/>
                    <a:gd name="T2" fmla="*/ 2147483647 w 760"/>
                    <a:gd name="T3" fmla="*/ 2147483647 h 870"/>
                    <a:gd name="T4" fmla="*/ 2147483647 w 760"/>
                    <a:gd name="T5" fmla="*/ 2147483647 h 870"/>
                    <a:gd name="T6" fmla="*/ 2147483647 w 760"/>
                    <a:gd name="T7" fmla="*/ 2147483647 h 870"/>
                    <a:gd name="T8" fmla="*/ 2147483647 w 760"/>
                    <a:gd name="T9" fmla="*/ 2147483647 h 870"/>
                    <a:gd name="T10" fmla="*/ 2147483647 w 760"/>
                    <a:gd name="T11" fmla="*/ 2147483647 h 870"/>
                    <a:gd name="T12" fmla="*/ 2147483647 w 760"/>
                    <a:gd name="T13" fmla="*/ 2147483647 h 870"/>
                    <a:gd name="T14" fmla="*/ 2147483647 w 760"/>
                    <a:gd name="T15" fmla="*/ 2147483647 h 870"/>
                    <a:gd name="T16" fmla="*/ 2147483647 w 760"/>
                    <a:gd name="T17" fmla="*/ 2147483647 h 870"/>
                    <a:gd name="T18" fmla="*/ 2147483647 w 760"/>
                    <a:gd name="T19" fmla="*/ 2147483647 h 870"/>
                    <a:gd name="T20" fmla="*/ 2147483647 w 760"/>
                    <a:gd name="T21" fmla="*/ 2147483647 h 870"/>
                    <a:gd name="T22" fmla="*/ 2147483647 w 760"/>
                    <a:gd name="T23" fmla="*/ 2147483647 h 870"/>
                    <a:gd name="T24" fmla="*/ 2147483647 w 760"/>
                    <a:gd name="T25" fmla="*/ 2147483647 h 870"/>
                    <a:gd name="T26" fmla="*/ 2147483647 w 760"/>
                    <a:gd name="T27" fmla="*/ 2147483647 h 870"/>
                    <a:gd name="T28" fmla="*/ 2147483647 w 760"/>
                    <a:gd name="T29" fmla="*/ 2147483647 h 870"/>
                    <a:gd name="T30" fmla="*/ 2147483647 w 760"/>
                    <a:gd name="T31" fmla="*/ 2147483647 h 870"/>
                    <a:gd name="T32" fmla="*/ 2147483647 w 760"/>
                    <a:gd name="T33" fmla="*/ 2147483647 h 870"/>
                    <a:gd name="T34" fmla="*/ 2147483647 w 760"/>
                    <a:gd name="T35" fmla="*/ 2147483647 h 870"/>
                    <a:gd name="T36" fmla="*/ 2147483647 w 760"/>
                    <a:gd name="T37" fmla="*/ 2147483647 h 870"/>
                    <a:gd name="T38" fmla="*/ 2147483647 w 760"/>
                    <a:gd name="T39" fmla="*/ 2147483647 h 870"/>
                    <a:gd name="T40" fmla="*/ 2147483647 w 760"/>
                    <a:gd name="T41" fmla="*/ 2147483647 h 870"/>
                    <a:gd name="T42" fmla="*/ 2147483647 w 760"/>
                    <a:gd name="T43" fmla="*/ 2147483647 h 870"/>
                    <a:gd name="T44" fmla="*/ 2147483647 w 760"/>
                    <a:gd name="T45" fmla="*/ 2147483647 h 870"/>
                    <a:gd name="T46" fmla="*/ 2147483647 w 760"/>
                    <a:gd name="T47" fmla="*/ 2147483647 h 870"/>
                    <a:gd name="T48" fmla="*/ 2147483647 w 760"/>
                    <a:gd name="T49" fmla="*/ 2147483647 h 870"/>
                    <a:gd name="T50" fmla="*/ 2147483647 w 760"/>
                    <a:gd name="T51" fmla="*/ 2147483647 h 870"/>
                    <a:gd name="T52" fmla="*/ 2147483647 w 760"/>
                    <a:gd name="T53" fmla="*/ 2147483647 h 870"/>
                    <a:gd name="T54" fmla="*/ 2147483647 w 760"/>
                    <a:gd name="T55" fmla="*/ 2147483647 h 870"/>
                    <a:gd name="T56" fmla="*/ 2147483647 w 760"/>
                    <a:gd name="T57" fmla="*/ 2147483647 h 870"/>
                    <a:gd name="T58" fmla="*/ 2147483647 w 760"/>
                    <a:gd name="T59" fmla="*/ 2147483647 h 870"/>
                    <a:gd name="T60" fmla="*/ 2147483647 w 760"/>
                    <a:gd name="T61" fmla="*/ 2147483647 h 870"/>
                    <a:gd name="T62" fmla="*/ 2147483647 w 760"/>
                    <a:gd name="T63" fmla="*/ 2147483647 h 870"/>
                    <a:gd name="T64" fmla="*/ 2147483647 w 760"/>
                    <a:gd name="T65" fmla="*/ 2147483647 h 870"/>
                    <a:gd name="T66" fmla="*/ 2147483647 w 760"/>
                    <a:gd name="T67" fmla="*/ 2147483647 h 870"/>
                    <a:gd name="T68" fmla="*/ 2147483647 w 760"/>
                    <a:gd name="T69" fmla="*/ 2147483647 h 870"/>
                    <a:gd name="T70" fmla="*/ 2147483647 w 760"/>
                    <a:gd name="T71" fmla="*/ 2147483647 h 870"/>
                    <a:gd name="T72" fmla="*/ 2147483647 w 760"/>
                    <a:gd name="T73" fmla="*/ 2147483647 h 870"/>
                    <a:gd name="T74" fmla="*/ 2147483647 w 760"/>
                    <a:gd name="T75" fmla="*/ 2147483647 h 870"/>
                    <a:gd name="T76" fmla="*/ 2147483647 w 760"/>
                    <a:gd name="T77" fmla="*/ 2147483647 h 870"/>
                    <a:gd name="T78" fmla="*/ 2147483647 w 760"/>
                    <a:gd name="T79" fmla="*/ 2147483647 h 870"/>
                    <a:gd name="T80" fmla="*/ 2147483647 w 760"/>
                    <a:gd name="T81" fmla="*/ 2147483647 h 870"/>
                    <a:gd name="T82" fmla="*/ 2147483647 w 760"/>
                    <a:gd name="T83" fmla="*/ 2147483647 h 870"/>
                    <a:gd name="T84" fmla="*/ 2147483647 w 760"/>
                    <a:gd name="T85" fmla="*/ 2147483647 h 870"/>
                    <a:gd name="T86" fmla="*/ 2147483647 w 760"/>
                    <a:gd name="T87" fmla="*/ 2147483647 h 870"/>
                    <a:gd name="T88" fmla="*/ 2147483647 w 760"/>
                    <a:gd name="T89" fmla="*/ 2147483647 h 870"/>
                    <a:gd name="T90" fmla="*/ 2147483647 w 760"/>
                    <a:gd name="T91" fmla="*/ 2147483647 h 870"/>
                    <a:gd name="T92" fmla="*/ 2147483647 w 760"/>
                    <a:gd name="T93" fmla="*/ 2147483647 h 870"/>
                    <a:gd name="T94" fmla="*/ 2147483647 w 760"/>
                    <a:gd name="T95" fmla="*/ 2147483647 h 870"/>
                    <a:gd name="T96" fmla="*/ 2147483647 w 760"/>
                    <a:gd name="T97" fmla="*/ 2147483647 h 870"/>
                    <a:gd name="T98" fmla="*/ 2147483647 w 760"/>
                    <a:gd name="T99" fmla="*/ 2147483647 h 870"/>
                    <a:gd name="T100" fmla="*/ 2147483647 w 760"/>
                    <a:gd name="T101" fmla="*/ 2147483647 h 870"/>
                    <a:gd name="T102" fmla="*/ 2147483647 w 760"/>
                    <a:gd name="T103" fmla="*/ 2147483647 h 870"/>
                    <a:gd name="T104" fmla="*/ 2147483647 w 760"/>
                    <a:gd name="T105" fmla="*/ 2147483647 h 870"/>
                    <a:gd name="T106" fmla="*/ 2147483647 w 760"/>
                    <a:gd name="T107" fmla="*/ 2147483647 h 870"/>
                    <a:gd name="T108" fmla="*/ 2147483647 w 760"/>
                    <a:gd name="T109" fmla="*/ 2147483647 h 870"/>
                    <a:gd name="T110" fmla="*/ 2147483647 w 760"/>
                    <a:gd name="T111" fmla="*/ 2147483647 h 87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73"/>
                <p:cNvSpPr>
                  <a:spLocks noChangeAspect="1" noEditPoints="1"/>
                </p:cNvSpPr>
                <p:nvPr/>
              </p:nvSpPr>
              <p:spPr bwMode="auto">
                <a:xfrm rot="-1185563">
                  <a:off x="7564131" y="154734"/>
                  <a:ext cx="722936" cy="825205"/>
                </a:xfrm>
                <a:custGeom>
                  <a:avLst/>
                  <a:gdLst>
                    <a:gd name="T0" fmla="*/ 2147483647 w 820"/>
                    <a:gd name="T1" fmla="*/ 2147483647 h 936"/>
                    <a:gd name="T2" fmla="*/ 2147483647 w 820"/>
                    <a:gd name="T3" fmla="*/ 2147483647 h 936"/>
                    <a:gd name="T4" fmla="*/ 2147483647 w 820"/>
                    <a:gd name="T5" fmla="*/ 2147483647 h 936"/>
                    <a:gd name="T6" fmla="*/ 2147483647 w 820"/>
                    <a:gd name="T7" fmla="*/ 2147483647 h 936"/>
                    <a:gd name="T8" fmla="*/ 2147483647 w 820"/>
                    <a:gd name="T9" fmla="*/ 2147483647 h 936"/>
                    <a:gd name="T10" fmla="*/ 2147483647 w 820"/>
                    <a:gd name="T11" fmla="*/ 2147483647 h 936"/>
                    <a:gd name="T12" fmla="*/ 2147483647 w 820"/>
                    <a:gd name="T13" fmla="*/ 2147483647 h 936"/>
                    <a:gd name="T14" fmla="*/ 2147483647 w 820"/>
                    <a:gd name="T15" fmla="*/ 2147483647 h 936"/>
                    <a:gd name="T16" fmla="*/ 2147483647 w 820"/>
                    <a:gd name="T17" fmla="*/ 2147483647 h 936"/>
                    <a:gd name="T18" fmla="*/ 2147483647 w 820"/>
                    <a:gd name="T19" fmla="*/ 2147483647 h 936"/>
                    <a:gd name="T20" fmla="*/ 2147483647 w 820"/>
                    <a:gd name="T21" fmla="*/ 2147483647 h 936"/>
                    <a:gd name="T22" fmla="*/ 2147483647 w 820"/>
                    <a:gd name="T23" fmla="*/ 2147483647 h 936"/>
                    <a:gd name="T24" fmla="*/ 2147483647 w 820"/>
                    <a:gd name="T25" fmla="*/ 2147483647 h 936"/>
                    <a:gd name="T26" fmla="*/ 2147483647 w 820"/>
                    <a:gd name="T27" fmla="*/ 2147483647 h 936"/>
                    <a:gd name="T28" fmla="*/ 2147483647 w 820"/>
                    <a:gd name="T29" fmla="*/ 0 h 936"/>
                    <a:gd name="T30" fmla="*/ 2147483647 w 820"/>
                    <a:gd name="T31" fmla="*/ 2147483647 h 936"/>
                    <a:gd name="T32" fmla="*/ 2147483647 w 820"/>
                    <a:gd name="T33" fmla="*/ 2147483647 h 936"/>
                    <a:gd name="T34" fmla="*/ 2147483647 w 820"/>
                    <a:gd name="T35" fmla="*/ 2147483647 h 936"/>
                    <a:gd name="T36" fmla="*/ 2147483647 w 820"/>
                    <a:gd name="T37" fmla="*/ 2147483647 h 936"/>
                    <a:gd name="T38" fmla="*/ 2147483647 w 820"/>
                    <a:gd name="T39" fmla="*/ 2147483647 h 936"/>
                    <a:gd name="T40" fmla="*/ 2147483647 w 820"/>
                    <a:gd name="T41" fmla="*/ 2147483647 h 936"/>
                    <a:gd name="T42" fmla="*/ 2147483647 w 820"/>
                    <a:gd name="T43" fmla="*/ 2147483647 h 936"/>
                    <a:gd name="T44" fmla="*/ 2147483647 w 820"/>
                    <a:gd name="T45" fmla="*/ 2147483647 h 936"/>
                    <a:gd name="T46" fmla="*/ 2147483647 w 820"/>
                    <a:gd name="T47" fmla="*/ 2147483647 h 936"/>
                    <a:gd name="T48" fmla="*/ 2147483647 w 820"/>
                    <a:gd name="T49" fmla="*/ 2147483647 h 936"/>
                    <a:gd name="T50" fmla="*/ 2147483647 w 820"/>
                    <a:gd name="T51" fmla="*/ 2147483647 h 936"/>
                    <a:gd name="T52" fmla="*/ 2147483647 w 820"/>
                    <a:gd name="T53" fmla="*/ 2147483647 h 936"/>
                    <a:gd name="T54" fmla="*/ 2147483647 w 820"/>
                    <a:gd name="T55" fmla="*/ 2147483647 h 936"/>
                    <a:gd name="T56" fmla="*/ 2147483647 w 820"/>
                    <a:gd name="T57" fmla="*/ 2147483647 h 936"/>
                    <a:gd name="T58" fmla="*/ 2147483647 w 820"/>
                    <a:gd name="T59" fmla="*/ 2147483647 h 936"/>
                    <a:gd name="T60" fmla="*/ 2147483647 w 820"/>
                    <a:gd name="T61" fmla="*/ 2147483647 h 936"/>
                    <a:gd name="T62" fmla="*/ 2147483647 w 820"/>
                    <a:gd name="T63" fmla="*/ 2147483647 h 936"/>
                    <a:gd name="T64" fmla="*/ 2147483647 w 820"/>
                    <a:gd name="T65" fmla="*/ 2147483647 h 936"/>
                    <a:gd name="T66" fmla="*/ 2147483647 w 820"/>
                    <a:gd name="T67" fmla="*/ 2147483647 h 936"/>
                    <a:gd name="T68" fmla="*/ 2147483647 w 820"/>
                    <a:gd name="T69" fmla="*/ 2147483647 h 936"/>
                    <a:gd name="T70" fmla="*/ 2147483647 w 820"/>
                    <a:gd name="T71" fmla="*/ 2147483647 h 936"/>
                    <a:gd name="T72" fmla="*/ 2147483647 w 820"/>
                    <a:gd name="T73" fmla="*/ 2147483647 h 936"/>
                    <a:gd name="T74" fmla="*/ 2147483647 w 820"/>
                    <a:gd name="T75" fmla="*/ 2147483647 h 936"/>
                    <a:gd name="T76" fmla="*/ 2147483647 w 820"/>
                    <a:gd name="T77" fmla="*/ 2147483647 h 936"/>
                    <a:gd name="T78" fmla="*/ 2147483647 w 820"/>
                    <a:gd name="T79" fmla="*/ 2147483647 h 936"/>
                    <a:gd name="T80" fmla="*/ 2147483647 w 820"/>
                    <a:gd name="T81" fmla="*/ 2147483647 h 936"/>
                    <a:gd name="T82" fmla="*/ 2147483647 w 820"/>
                    <a:gd name="T83" fmla="*/ 2147483647 h 936"/>
                    <a:gd name="T84" fmla="*/ 2147483647 w 820"/>
                    <a:gd name="T85" fmla="*/ 2147483647 h 936"/>
                    <a:gd name="T86" fmla="*/ 2147483647 w 820"/>
                    <a:gd name="T87" fmla="*/ 2147483647 h 936"/>
                    <a:gd name="T88" fmla="*/ 2147483647 w 820"/>
                    <a:gd name="T89" fmla="*/ 2147483647 h 936"/>
                    <a:gd name="T90" fmla="*/ 2147483647 w 820"/>
                    <a:gd name="T91" fmla="*/ 2147483647 h 936"/>
                    <a:gd name="T92" fmla="*/ 2147483647 w 820"/>
                    <a:gd name="T93" fmla="*/ 2147483647 h 936"/>
                    <a:gd name="T94" fmla="*/ 2147483647 w 820"/>
                    <a:gd name="T95" fmla="*/ 2147483647 h 936"/>
                    <a:gd name="T96" fmla="*/ 2147483647 w 820"/>
                    <a:gd name="T97" fmla="*/ 2147483647 h 936"/>
                    <a:gd name="T98" fmla="*/ 2147483647 w 820"/>
                    <a:gd name="T99" fmla="*/ 2147483647 h 936"/>
                    <a:gd name="T100" fmla="*/ 2147483647 w 820"/>
                    <a:gd name="T101" fmla="*/ 2147483647 h 936"/>
                    <a:gd name="T102" fmla="*/ 2147483647 w 820"/>
                    <a:gd name="T103" fmla="*/ 2147483647 h 936"/>
                    <a:gd name="T104" fmla="*/ 2147483647 w 820"/>
                    <a:gd name="T105" fmla="*/ 2147483647 h 936"/>
                    <a:gd name="T106" fmla="*/ 2147483647 w 820"/>
                    <a:gd name="T107" fmla="*/ 2147483647 h 9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77"/>
                <p:cNvSpPr>
                  <a:spLocks noChangeAspect="1" noEditPoints="1"/>
                </p:cNvSpPr>
                <p:nvPr/>
              </p:nvSpPr>
              <p:spPr bwMode="auto">
                <a:xfrm rot="-642487">
                  <a:off x="7869058" y="3830515"/>
                  <a:ext cx="639682" cy="729516"/>
                </a:xfrm>
                <a:custGeom>
                  <a:avLst/>
                  <a:gdLst>
                    <a:gd name="T0" fmla="*/ 2147483647 w 826"/>
                    <a:gd name="T1" fmla="*/ 2147483647 h 942"/>
                    <a:gd name="T2" fmla="*/ 2147483647 w 826"/>
                    <a:gd name="T3" fmla="*/ 2147483647 h 942"/>
                    <a:gd name="T4" fmla="*/ 2147483647 w 826"/>
                    <a:gd name="T5" fmla="*/ 2147483647 h 942"/>
                    <a:gd name="T6" fmla="*/ 2147483647 w 826"/>
                    <a:gd name="T7" fmla="*/ 2147483647 h 942"/>
                    <a:gd name="T8" fmla="*/ 2147483647 w 826"/>
                    <a:gd name="T9" fmla="*/ 2147483647 h 942"/>
                    <a:gd name="T10" fmla="*/ 2147483647 w 826"/>
                    <a:gd name="T11" fmla="*/ 2147483647 h 942"/>
                    <a:gd name="T12" fmla="*/ 2147483647 w 826"/>
                    <a:gd name="T13" fmla="*/ 2147483647 h 942"/>
                    <a:gd name="T14" fmla="*/ 2147483647 w 826"/>
                    <a:gd name="T15" fmla="*/ 2147483647 h 942"/>
                    <a:gd name="T16" fmla="*/ 2147483647 w 826"/>
                    <a:gd name="T17" fmla="*/ 2147483647 h 942"/>
                    <a:gd name="T18" fmla="*/ 2147483647 w 826"/>
                    <a:gd name="T19" fmla="*/ 2147483647 h 942"/>
                    <a:gd name="T20" fmla="*/ 2147483647 w 826"/>
                    <a:gd name="T21" fmla="*/ 2147483647 h 942"/>
                    <a:gd name="T22" fmla="*/ 2147483647 w 826"/>
                    <a:gd name="T23" fmla="*/ 2147483647 h 942"/>
                    <a:gd name="T24" fmla="*/ 2147483647 w 826"/>
                    <a:gd name="T25" fmla="*/ 2147483647 h 942"/>
                    <a:gd name="T26" fmla="*/ 2147483647 w 826"/>
                    <a:gd name="T27" fmla="*/ 2147483647 h 942"/>
                    <a:gd name="T28" fmla="*/ 2147483647 w 826"/>
                    <a:gd name="T29" fmla="*/ 2147483647 h 942"/>
                    <a:gd name="T30" fmla="*/ 2147483647 w 826"/>
                    <a:gd name="T31" fmla="*/ 2147483647 h 942"/>
                    <a:gd name="T32" fmla="*/ 2147483647 w 826"/>
                    <a:gd name="T33" fmla="*/ 2147483647 h 942"/>
                    <a:gd name="T34" fmla="*/ 2147483647 w 826"/>
                    <a:gd name="T35" fmla="*/ 2147483647 h 942"/>
                    <a:gd name="T36" fmla="*/ 2147483647 w 826"/>
                    <a:gd name="T37" fmla="*/ 2147483647 h 942"/>
                    <a:gd name="T38" fmla="*/ 2147483647 w 826"/>
                    <a:gd name="T39" fmla="*/ 2147483647 h 942"/>
                    <a:gd name="T40" fmla="*/ 2147483647 w 826"/>
                    <a:gd name="T41" fmla="*/ 2147483647 h 942"/>
                    <a:gd name="T42" fmla="*/ 2147483647 w 826"/>
                    <a:gd name="T43" fmla="*/ 2147483647 h 942"/>
                    <a:gd name="T44" fmla="*/ 2147483647 w 826"/>
                    <a:gd name="T45" fmla="*/ 2147483647 h 942"/>
                    <a:gd name="T46" fmla="*/ 2147483647 w 826"/>
                    <a:gd name="T47" fmla="*/ 2147483647 h 942"/>
                    <a:gd name="T48" fmla="*/ 2147483647 w 826"/>
                    <a:gd name="T49" fmla="*/ 2147483647 h 942"/>
                    <a:gd name="T50" fmla="*/ 2147483647 w 826"/>
                    <a:gd name="T51" fmla="*/ 2147483647 h 942"/>
                    <a:gd name="T52" fmla="*/ 2147483647 w 826"/>
                    <a:gd name="T53" fmla="*/ 2147483647 h 942"/>
                    <a:gd name="T54" fmla="*/ 2147483647 w 826"/>
                    <a:gd name="T55" fmla="*/ 2147483647 h 942"/>
                    <a:gd name="T56" fmla="*/ 2147483647 w 826"/>
                    <a:gd name="T57" fmla="*/ 2147483647 h 942"/>
                    <a:gd name="T58" fmla="*/ 2147483647 w 826"/>
                    <a:gd name="T59" fmla="*/ 2147483647 h 942"/>
                    <a:gd name="T60" fmla="*/ 2147483647 w 826"/>
                    <a:gd name="T61" fmla="*/ 2147483647 h 942"/>
                    <a:gd name="T62" fmla="*/ 2147483647 w 826"/>
                    <a:gd name="T63" fmla="*/ 2147483647 h 942"/>
                    <a:gd name="T64" fmla="*/ 2147483647 w 826"/>
                    <a:gd name="T65" fmla="*/ 2147483647 h 942"/>
                    <a:gd name="T66" fmla="*/ 2147483647 w 826"/>
                    <a:gd name="T67" fmla="*/ 2147483647 h 942"/>
                    <a:gd name="T68" fmla="*/ 2147483647 w 826"/>
                    <a:gd name="T69" fmla="*/ 2147483647 h 942"/>
                    <a:gd name="T70" fmla="*/ 2147483647 w 826"/>
                    <a:gd name="T71" fmla="*/ 2147483647 h 942"/>
                    <a:gd name="T72" fmla="*/ 2147483647 w 826"/>
                    <a:gd name="T73" fmla="*/ 2147483647 h 942"/>
                    <a:gd name="T74" fmla="*/ 2147483647 w 826"/>
                    <a:gd name="T75" fmla="*/ 2147483647 h 942"/>
                    <a:gd name="T76" fmla="*/ 2147483647 w 826"/>
                    <a:gd name="T77" fmla="*/ 2147483647 h 942"/>
                    <a:gd name="T78" fmla="*/ 2147483647 w 826"/>
                    <a:gd name="T79" fmla="*/ 2147483647 h 942"/>
                    <a:gd name="T80" fmla="*/ 2147483647 w 826"/>
                    <a:gd name="T81" fmla="*/ 2147483647 h 942"/>
                    <a:gd name="T82" fmla="*/ 2147483647 w 826"/>
                    <a:gd name="T83" fmla="*/ 2147483647 h 942"/>
                    <a:gd name="T84" fmla="*/ 2147483647 w 826"/>
                    <a:gd name="T85" fmla="*/ 2147483647 h 942"/>
                    <a:gd name="T86" fmla="*/ 2147483647 w 826"/>
                    <a:gd name="T87" fmla="*/ 2147483647 h 942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EFFFF">
                      <a:alpha val="25882"/>
                    </a:srgb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2147483647 w 628"/>
                    <a:gd name="T1" fmla="*/ 2147483647 h 712"/>
                    <a:gd name="T2" fmla="*/ 2147483647 w 628"/>
                    <a:gd name="T3" fmla="*/ 2147483647 h 712"/>
                    <a:gd name="T4" fmla="*/ 2147483647 w 628"/>
                    <a:gd name="T5" fmla="*/ 2147483647 h 712"/>
                    <a:gd name="T6" fmla="*/ 2147483647 w 628"/>
                    <a:gd name="T7" fmla="*/ 2147483647 h 712"/>
                    <a:gd name="T8" fmla="*/ 2147483647 w 628"/>
                    <a:gd name="T9" fmla="*/ 2147483647 h 712"/>
                    <a:gd name="T10" fmla="*/ 2147483647 w 628"/>
                    <a:gd name="T11" fmla="*/ 2147483647 h 712"/>
                    <a:gd name="T12" fmla="*/ 2147483647 w 628"/>
                    <a:gd name="T13" fmla="*/ 2147483647 h 712"/>
                    <a:gd name="T14" fmla="*/ 2147483647 w 628"/>
                    <a:gd name="T15" fmla="*/ 2147483647 h 712"/>
                    <a:gd name="T16" fmla="*/ 2147483647 w 628"/>
                    <a:gd name="T17" fmla="*/ 2147483647 h 712"/>
                    <a:gd name="T18" fmla="*/ 2147483647 w 628"/>
                    <a:gd name="T19" fmla="*/ 2147483647 h 712"/>
                    <a:gd name="T20" fmla="*/ 2147483647 w 628"/>
                    <a:gd name="T21" fmla="*/ 2147483647 h 712"/>
                    <a:gd name="T22" fmla="*/ 2147483647 w 628"/>
                    <a:gd name="T23" fmla="*/ 2147483647 h 712"/>
                    <a:gd name="T24" fmla="*/ 2147483647 w 628"/>
                    <a:gd name="T25" fmla="*/ 2147483647 h 712"/>
                    <a:gd name="T26" fmla="*/ 2147483647 w 628"/>
                    <a:gd name="T27" fmla="*/ 2147483647 h 712"/>
                    <a:gd name="T28" fmla="*/ 2147483647 w 628"/>
                    <a:gd name="T29" fmla="*/ 2147483647 h 712"/>
                    <a:gd name="T30" fmla="*/ 2147483647 w 628"/>
                    <a:gd name="T31" fmla="*/ 0 h 712"/>
                    <a:gd name="T32" fmla="*/ 2147483647 w 628"/>
                    <a:gd name="T33" fmla="*/ 2147483647 h 712"/>
                    <a:gd name="T34" fmla="*/ 2147483647 w 628"/>
                    <a:gd name="T35" fmla="*/ 2147483647 h 712"/>
                    <a:gd name="T36" fmla="*/ 2147483647 w 628"/>
                    <a:gd name="T37" fmla="*/ 2147483647 h 712"/>
                    <a:gd name="T38" fmla="*/ 2147483647 w 628"/>
                    <a:gd name="T39" fmla="*/ 2147483647 h 712"/>
                    <a:gd name="T40" fmla="*/ 2147483647 w 628"/>
                    <a:gd name="T41" fmla="*/ 2147483647 h 712"/>
                    <a:gd name="T42" fmla="*/ 2147483647 w 628"/>
                    <a:gd name="T43" fmla="*/ 2147483647 h 712"/>
                    <a:gd name="T44" fmla="*/ 2147483647 w 628"/>
                    <a:gd name="T45" fmla="*/ 2147483647 h 712"/>
                    <a:gd name="T46" fmla="*/ 0 w 628"/>
                    <a:gd name="T47" fmla="*/ 2147483647 h 712"/>
                    <a:gd name="T48" fmla="*/ 2147483647 w 628"/>
                    <a:gd name="T49" fmla="*/ 2147483647 h 712"/>
                    <a:gd name="T50" fmla="*/ 2147483647 w 628"/>
                    <a:gd name="T51" fmla="*/ 2147483647 h 712"/>
                    <a:gd name="T52" fmla="*/ 2147483647 w 628"/>
                    <a:gd name="T53" fmla="*/ 2147483647 h 712"/>
                    <a:gd name="T54" fmla="*/ 2147483647 w 628"/>
                    <a:gd name="T55" fmla="*/ 2147483647 h 712"/>
                    <a:gd name="T56" fmla="*/ 2147483647 w 628"/>
                    <a:gd name="T57" fmla="*/ 2147483647 h 712"/>
                    <a:gd name="T58" fmla="*/ 2147483647 w 628"/>
                    <a:gd name="T59" fmla="*/ 2147483647 h 712"/>
                    <a:gd name="T60" fmla="*/ 2147483647 w 628"/>
                    <a:gd name="T61" fmla="*/ 2147483647 h 712"/>
                    <a:gd name="T62" fmla="*/ 0 w 628"/>
                    <a:gd name="T63" fmla="*/ 2147483647 h 712"/>
                    <a:gd name="T64" fmla="*/ 2147483647 w 628"/>
                    <a:gd name="T65" fmla="*/ 2147483647 h 712"/>
                    <a:gd name="T66" fmla="*/ 2147483647 w 628"/>
                    <a:gd name="T67" fmla="*/ 2147483647 h 712"/>
                    <a:gd name="T68" fmla="*/ 2147483647 w 628"/>
                    <a:gd name="T69" fmla="*/ 2147483647 h 712"/>
                    <a:gd name="T70" fmla="*/ 2147483647 w 628"/>
                    <a:gd name="T71" fmla="*/ 2147483647 h 712"/>
                    <a:gd name="T72" fmla="*/ 2147483647 w 628"/>
                    <a:gd name="T73" fmla="*/ 2147483647 h 712"/>
                    <a:gd name="T74" fmla="*/ 2147483647 w 628"/>
                    <a:gd name="T75" fmla="*/ 2147483647 h 712"/>
                    <a:gd name="T76" fmla="*/ 2147483647 w 628"/>
                    <a:gd name="T77" fmla="*/ 2147483647 h 712"/>
                    <a:gd name="T78" fmla="*/ 2147483647 w 628"/>
                    <a:gd name="T79" fmla="*/ 2147483647 h 712"/>
                    <a:gd name="T80" fmla="*/ 2147483647 w 628"/>
                    <a:gd name="T81" fmla="*/ 2147483647 h 712"/>
                    <a:gd name="T82" fmla="*/ 2147483647 w 628"/>
                    <a:gd name="T83" fmla="*/ 2147483647 h 712"/>
                    <a:gd name="T84" fmla="*/ 2147483647 w 628"/>
                    <a:gd name="T85" fmla="*/ 2147483647 h 712"/>
                    <a:gd name="T86" fmla="*/ 2147483647 w 628"/>
                    <a:gd name="T87" fmla="*/ 2147483647 h 712"/>
                    <a:gd name="T88" fmla="*/ 2147483647 w 628"/>
                    <a:gd name="T89" fmla="*/ 2147483647 h 712"/>
                    <a:gd name="T90" fmla="*/ 2147483647 w 628"/>
                    <a:gd name="T91" fmla="*/ 2147483647 h 712"/>
                    <a:gd name="T92" fmla="*/ 2147483647 w 628"/>
                    <a:gd name="T93" fmla="*/ 2147483647 h 712"/>
                    <a:gd name="T94" fmla="*/ 2147483647 w 628"/>
                    <a:gd name="T95" fmla="*/ 2147483647 h 712"/>
                    <a:gd name="T96" fmla="*/ 2147483647 w 628"/>
                    <a:gd name="T97" fmla="*/ 2147483647 h 712"/>
                    <a:gd name="T98" fmla="*/ 2147483647 w 628"/>
                    <a:gd name="T99" fmla="*/ 2147483647 h 712"/>
                    <a:gd name="T100" fmla="*/ 2147483647 w 628"/>
                    <a:gd name="T101" fmla="*/ 2147483647 h 712"/>
                    <a:gd name="T102" fmla="*/ 2147483647 w 628"/>
                    <a:gd name="T103" fmla="*/ 2147483647 h 712"/>
                    <a:gd name="T104" fmla="*/ 2147483647 w 628"/>
                    <a:gd name="T105" fmla="*/ 2147483647 h 712"/>
                    <a:gd name="T106" fmla="*/ 2147483647 w 628"/>
                    <a:gd name="T107" fmla="*/ 2147483647 h 712"/>
                    <a:gd name="T108" fmla="*/ 2147483647 w 628"/>
                    <a:gd name="T109" fmla="*/ 2147483647 h 712"/>
                    <a:gd name="T110" fmla="*/ 2147483647 w 628"/>
                    <a:gd name="T111" fmla="*/ 2147483647 h 712"/>
                    <a:gd name="T112" fmla="*/ 2147483647 w 628"/>
                    <a:gd name="T113" fmla="*/ 2147483647 h 712"/>
                    <a:gd name="T114" fmla="*/ 2147483647 w 628"/>
                    <a:gd name="T115" fmla="*/ 2147483647 h 712"/>
                    <a:gd name="T116" fmla="*/ 2147483647 w 628"/>
                    <a:gd name="T117" fmla="*/ 2147483647 h 712"/>
                    <a:gd name="T118" fmla="*/ 2147483647 w 628"/>
                    <a:gd name="T119" fmla="*/ 2147483647 h 712"/>
                    <a:gd name="T120" fmla="*/ 2147483647 w 628"/>
                    <a:gd name="T121" fmla="*/ 2147483647 h 71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9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2147483647 w 972"/>
                <a:gd name="T1" fmla="*/ 2147483647 h 548"/>
                <a:gd name="T2" fmla="*/ 2147483647 w 972"/>
                <a:gd name="T3" fmla="*/ 2147483647 h 548"/>
                <a:gd name="T4" fmla="*/ 2147483647 w 972"/>
                <a:gd name="T5" fmla="*/ 2147483647 h 548"/>
                <a:gd name="T6" fmla="*/ 2147483647 w 972"/>
                <a:gd name="T7" fmla="*/ 2147483647 h 548"/>
                <a:gd name="T8" fmla="*/ 2147483647 w 972"/>
                <a:gd name="T9" fmla="*/ 2147483647 h 548"/>
                <a:gd name="T10" fmla="*/ 2147483647 w 972"/>
                <a:gd name="T11" fmla="*/ 2147483647 h 548"/>
                <a:gd name="T12" fmla="*/ 2147483647 w 972"/>
                <a:gd name="T13" fmla="*/ 2147483647 h 548"/>
                <a:gd name="T14" fmla="*/ 2147483647 w 972"/>
                <a:gd name="T15" fmla="*/ 2147483647 h 548"/>
                <a:gd name="T16" fmla="*/ 2147483647 w 972"/>
                <a:gd name="T17" fmla="*/ 2147483647 h 548"/>
                <a:gd name="T18" fmla="*/ 2147483647 w 972"/>
                <a:gd name="T19" fmla="*/ 2147483647 h 548"/>
                <a:gd name="T20" fmla="*/ 2147483647 w 972"/>
                <a:gd name="T21" fmla="*/ 2147483647 h 548"/>
                <a:gd name="T22" fmla="*/ 2147483647 w 972"/>
                <a:gd name="T23" fmla="*/ 2147483647 h 548"/>
                <a:gd name="T24" fmla="*/ 2147483647 w 972"/>
                <a:gd name="T25" fmla="*/ 2147483647 h 548"/>
                <a:gd name="T26" fmla="*/ 2147483647 w 972"/>
                <a:gd name="T27" fmla="*/ 2147483647 h 548"/>
                <a:gd name="T28" fmla="*/ 2147483647 w 972"/>
                <a:gd name="T29" fmla="*/ 2147483647 h 548"/>
                <a:gd name="T30" fmla="*/ 2147483647 w 972"/>
                <a:gd name="T31" fmla="*/ 2147483647 h 548"/>
                <a:gd name="T32" fmla="*/ 2147483647 w 972"/>
                <a:gd name="T33" fmla="*/ 0 h 548"/>
                <a:gd name="T34" fmla="*/ 2147483647 w 972"/>
                <a:gd name="T35" fmla="*/ 2147483647 h 548"/>
                <a:gd name="T36" fmla="*/ 2147483647 w 972"/>
                <a:gd name="T37" fmla="*/ 2147483647 h 548"/>
                <a:gd name="T38" fmla="*/ 2147483647 w 972"/>
                <a:gd name="T39" fmla="*/ 2147483647 h 548"/>
                <a:gd name="T40" fmla="*/ 2147483647 w 972"/>
                <a:gd name="T41" fmla="*/ 2147483647 h 548"/>
                <a:gd name="T42" fmla="*/ 2147483647 w 972"/>
                <a:gd name="T43" fmla="*/ 2147483647 h 548"/>
                <a:gd name="T44" fmla="*/ 2147483647 w 972"/>
                <a:gd name="T45" fmla="*/ 2147483647 h 548"/>
                <a:gd name="T46" fmla="*/ 2147483647 w 972"/>
                <a:gd name="T47" fmla="*/ 2147483647 h 548"/>
                <a:gd name="T48" fmla="*/ 2147483647 w 972"/>
                <a:gd name="T49" fmla="*/ 2147483647 h 548"/>
                <a:gd name="T50" fmla="*/ 2147483647 w 972"/>
                <a:gd name="T51" fmla="*/ 2147483647 h 548"/>
                <a:gd name="T52" fmla="*/ 2147483647 w 972"/>
                <a:gd name="T53" fmla="*/ 2147483647 h 548"/>
                <a:gd name="T54" fmla="*/ 2147483647 w 972"/>
                <a:gd name="T55" fmla="*/ 2147483647 h 548"/>
                <a:gd name="T56" fmla="*/ 2147483647 w 972"/>
                <a:gd name="T57" fmla="*/ 2147483647 h 548"/>
                <a:gd name="T58" fmla="*/ 2147483647 w 972"/>
                <a:gd name="T59" fmla="*/ 2147483647 h 548"/>
                <a:gd name="T60" fmla="*/ 2026939427 w 972"/>
                <a:gd name="T61" fmla="*/ 2147483647 h 548"/>
                <a:gd name="T62" fmla="*/ 0 w 972"/>
                <a:gd name="T63" fmla="*/ 2147483647 h 548"/>
                <a:gd name="T64" fmla="*/ 2147483647 w 972"/>
                <a:gd name="T65" fmla="*/ 2147483647 h 548"/>
                <a:gd name="T66" fmla="*/ 2147483647 w 972"/>
                <a:gd name="T67" fmla="*/ 2147483647 h 548"/>
                <a:gd name="T68" fmla="*/ 2147483647 w 972"/>
                <a:gd name="T69" fmla="*/ 2147483647 h 548"/>
                <a:gd name="T70" fmla="*/ 2147483647 w 972"/>
                <a:gd name="T71" fmla="*/ 2147483647 h 548"/>
                <a:gd name="T72" fmla="*/ 2147483647 w 972"/>
                <a:gd name="T73" fmla="*/ 2147483647 h 548"/>
                <a:gd name="T74" fmla="*/ 2147483647 w 972"/>
                <a:gd name="T75" fmla="*/ 2147483647 h 548"/>
                <a:gd name="T76" fmla="*/ 2147483647 w 972"/>
                <a:gd name="T77" fmla="*/ 2147483647 h 548"/>
                <a:gd name="T78" fmla="*/ 2147483647 w 972"/>
                <a:gd name="T79" fmla="*/ 2147483647 h 548"/>
                <a:gd name="T80" fmla="*/ 2147483647 w 972"/>
                <a:gd name="T81" fmla="*/ 2147483647 h 548"/>
                <a:gd name="T82" fmla="*/ 2147483647 w 972"/>
                <a:gd name="T83" fmla="*/ 2147483647 h 548"/>
                <a:gd name="T84" fmla="*/ 2147483647 w 972"/>
                <a:gd name="T85" fmla="*/ 2147483647 h 548"/>
                <a:gd name="T86" fmla="*/ 2147483647 w 972"/>
                <a:gd name="T87" fmla="*/ 2147483647 h 548"/>
                <a:gd name="T88" fmla="*/ 2147483647 w 972"/>
                <a:gd name="T89" fmla="*/ 2147483647 h 548"/>
                <a:gd name="T90" fmla="*/ 2147483647 w 972"/>
                <a:gd name="T91" fmla="*/ 2147483647 h 548"/>
                <a:gd name="T92" fmla="*/ 2147483647 w 972"/>
                <a:gd name="T93" fmla="*/ 2147483647 h 548"/>
                <a:gd name="T94" fmla="*/ 2147483647 w 972"/>
                <a:gd name="T95" fmla="*/ 2147483647 h 548"/>
                <a:gd name="T96" fmla="*/ 2147483647 w 972"/>
                <a:gd name="T97" fmla="*/ 2147483647 h 548"/>
                <a:gd name="T98" fmla="*/ 2147483647 w 972"/>
                <a:gd name="T99" fmla="*/ 2147483647 h 548"/>
                <a:gd name="T100" fmla="*/ 2147483647 w 972"/>
                <a:gd name="T101" fmla="*/ 2147483647 h 548"/>
                <a:gd name="T102" fmla="*/ 2147483647 w 972"/>
                <a:gd name="T103" fmla="*/ 2147483647 h 548"/>
                <a:gd name="T104" fmla="*/ 2147483647 w 972"/>
                <a:gd name="T105" fmla="*/ 2147483647 h 548"/>
                <a:gd name="T106" fmla="*/ 2147483647 w 972"/>
                <a:gd name="T107" fmla="*/ 2147483647 h 54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77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B1802F-CC57-41D7-A4E2-749FE5F66241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591569-6F44-485D-BC83-9A68E84FE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7" r:id="rId9"/>
    <p:sldLayoutId id="2147483705" r:id="rId10"/>
    <p:sldLayoutId id="214748370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Trebuchet MS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116763" cy="1470025"/>
          </a:xfrm>
        </p:spPr>
        <p:txBody>
          <a:bodyPr/>
          <a:lstStyle/>
          <a:p>
            <a:pPr eaLnBrk="1" hangingPunct="1"/>
            <a:r>
              <a:rPr lang="en-US" smtClean="0">
                <a:cs typeface="Trebuchet MS" pitchFamily="34" charset="0"/>
              </a:rPr>
              <a:t>The Style and Craft of Academic Writing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572000"/>
            <a:ext cx="7116763" cy="1852613"/>
          </a:xfrm>
        </p:spPr>
        <p:txBody>
          <a:bodyPr rtlCol="0"/>
          <a:lstStyle/>
          <a:p>
            <a:pPr eaLnBrk="1" fontAlgn="auto" hangingPunct="1">
              <a:buFont typeface="Wingdings 2" charset="2"/>
              <a:buNone/>
              <a:defRPr/>
            </a:pPr>
            <a:r>
              <a:rPr lang="en-US" dirty="0" smtClean="0"/>
              <a:t>The Graduate Writing Center</a:t>
            </a:r>
          </a:p>
          <a:p>
            <a:pPr eaLnBrk="1" fontAlgn="auto" hangingPunct="1">
              <a:buFont typeface="Wingdings 2" charset="2"/>
              <a:buNone/>
              <a:defRPr/>
            </a:pPr>
            <a:r>
              <a:rPr lang="en-US" dirty="0" smtClean="0"/>
              <a:t>February 2013</a:t>
            </a:r>
          </a:p>
          <a:p>
            <a:pPr eaLnBrk="1" fontAlgn="auto" hangingPunct="1">
              <a:buFont typeface="Wingdings 2" charset="2"/>
              <a:buNone/>
              <a:defRPr/>
            </a:pPr>
            <a:r>
              <a:rPr lang="en-US" dirty="0" smtClean="0"/>
              <a:t>Nicolette </a:t>
            </a:r>
            <a:r>
              <a:rPr lang="en-US" dirty="0" err="1" smtClean="0"/>
              <a:t>Hylan</a:t>
            </a:r>
            <a:endParaRPr lang="en-US" dirty="0" smtClean="0"/>
          </a:p>
          <a:p>
            <a:pPr eaLnBrk="1" fontAlgn="auto" hangingPunct="1">
              <a:buFont typeface="Wingdings 2" charset="2"/>
              <a:buNone/>
              <a:defRPr/>
            </a:pPr>
            <a:r>
              <a:rPr lang="en-US" dirty="0" smtClean="0"/>
              <a:t>Matthew Price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rebuchet MS" pitchFamily="34" charset="0"/>
              </a:rPr>
              <a:t>Sentence-Level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650" y="1676400"/>
            <a:ext cx="7124700" cy="41830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US" sz="2200" dirty="0" smtClean="0"/>
              <a:t>Effective sentences will: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sz="2200" dirty="0" smtClean="0"/>
              <a:t>Use active</a:t>
            </a:r>
            <a:r>
              <a:rPr lang="en-US" sz="2200" dirty="0"/>
              <a:t> </a:t>
            </a:r>
            <a:r>
              <a:rPr lang="en-US" sz="2200" dirty="0" smtClean="0"/>
              <a:t>voice and clear, strong verbs.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sz="2200" dirty="0" smtClean="0"/>
              <a:t>Build a </a:t>
            </a:r>
            <a:r>
              <a:rPr lang="en-US" sz="2200" b="1" dirty="0" smtClean="0"/>
              <a:t>balanced</a:t>
            </a:r>
            <a:r>
              <a:rPr lang="en-US" sz="2200" dirty="0" smtClean="0"/>
              <a:t> hierarchy of ideas.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sz="2200" dirty="0" smtClean="0"/>
              <a:t>Use punctuation and quotes effectively.</a:t>
            </a:r>
          </a:p>
          <a:p>
            <a:pPr marL="0" indent="0" eaLnBrk="1" fontAlgn="auto" hangingPunct="1">
              <a:buFont typeface="Wingdings 2" pitchFamily="18" charset="2"/>
              <a:buNone/>
              <a:defRPr/>
            </a:pPr>
            <a:endParaRPr lang="en-US" sz="2200" dirty="0" smtClean="0"/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US" sz="2200" b="1" dirty="0" smtClean="0"/>
              <a:t>Remember: The goal is to make your reader understand (and be persuaded by) your prose.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rebuchet MS" pitchFamily="34" charset="0"/>
              </a:rPr>
              <a:t>Integrating Quotes/Citations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124700" cy="5105400"/>
          </a:xfrm>
        </p:spPr>
        <p:txBody>
          <a:bodyPr/>
          <a:lstStyle/>
          <a:p>
            <a:pPr eaLnBrk="1" hangingPunct="1"/>
            <a:r>
              <a:rPr lang="en-US" smtClean="0"/>
              <a:t>Quotes must be worked into your sentences.</a:t>
            </a:r>
          </a:p>
          <a:p>
            <a:pPr lvl="1" eaLnBrk="1" hangingPunct="1"/>
            <a:r>
              <a:rPr lang="en-US" smtClean="0"/>
              <a:t>Ex: According to John Smith in his recent study, weather patterns “dictate the very fabric of our lives.”</a:t>
            </a:r>
          </a:p>
          <a:p>
            <a:pPr lvl="1" eaLnBrk="1" hangingPunct="1"/>
            <a:r>
              <a:rPr lang="en-US" smtClean="0"/>
              <a:t>Ex: Many New Yorkers like Jane Smith found their lives forever altered by the “Snowpacalypse: “We had no power, no food, no hope, really, for nearly a week.”  Her testimony was a common refrain among the community.</a:t>
            </a:r>
          </a:p>
          <a:p>
            <a:pPr lvl="1" eaLnBrk="1" hangingPunct="1"/>
            <a:r>
              <a:rPr lang="en-US" smtClean="0"/>
              <a:t>Ex (Avoid): Weather is “dictates the very fabric of our lives” in Smith’s study.</a:t>
            </a:r>
          </a:p>
          <a:p>
            <a:pPr eaLnBrk="1" hangingPunct="1"/>
            <a:r>
              <a:rPr lang="en-US" smtClean="0"/>
              <a:t>Studies must be cited according to field’s conventions.</a:t>
            </a:r>
          </a:p>
          <a:p>
            <a:pPr lvl="1" eaLnBrk="1" hangingPunct="1"/>
            <a:r>
              <a:rPr lang="en-US" smtClean="0"/>
              <a:t>Ex: Smith (2001) proposes a new mode of weather analysis.</a:t>
            </a:r>
          </a:p>
          <a:p>
            <a:pPr lvl="1" eaLnBrk="1" hangingPunct="1"/>
            <a:r>
              <a:rPr lang="en-US" smtClean="0"/>
              <a:t>Ex (Avoid): Smith (2001) proposes a “new” mode of “weather analysis.”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rebuchet MS" pitchFamily="34" charset="0"/>
              </a:rPr>
              <a:t>Active Voice versus Passive 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124700" cy="44958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US" dirty="0" smtClean="0"/>
              <a:t>The active voice relates subjects to verbs explicitly(“I made a mistake”). The passive voice uses a “to be” verb and a past participle (“Mistakes were made”).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Use active language, unless passive voice is necessary for cohesion, rhythm, or </a:t>
            </a:r>
            <a:r>
              <a:rPr lang="en-US" b="1" dirty="0" smtClean="0"/>
              <a:t>disciplinary conventions</a:t>
            </a:r>
            <a:r>
              <a:rPr lang="en-US" dirty="0" smtClean="0"/>
              <a:t>.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Active Voice: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Captain Ahab’s monomania drives him to pursue Moby Dick.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Previous studies demonstrate the importance of weather analysis.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Passive Voice: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Moby Dick is pursued by the monomaniacal Captain Ahab.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The importance of weather analysis has been demonstrated.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rebuchet MS" pitchFamily="34" charset="0"/>
              </a:rPr>
              <a:t>Verb Choice and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US" dirty="0" smtClean="0"/>
              <a:t>Verbs often determine the clarity/descriptiveness of academic writing. You should: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Avoid weak linking verbs.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Avoid: Psychology </a:t>
            </a:r>
            <a:r>
              <a:rPr lang="en-US" b="1" dirty="0" smtClean="0"/>
              <a:t>is</a:t>
            </a:r>
            <a:r>
              <a:rPr lang="en-US" dirty="0" smtClean="0"/>
              <a:t> a field with a number of subfields involving child and human development.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Ex: Psychology has a number of subfields involving child and human development.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Choose more precise verbs to shorten sentences.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Avoid: This study </a:t>
            </a:r>
            <a:r>
              <a:rPr lang="en-US" b="1" dirty="0" smtClean="0"/>
              <a:t>is involved in asking whether we should continue</a:t>
            </a:r>
            <a:r>
              <a:rPr lang="en-US" dirty="0" smtClean="0"/>
              <a:t> our current national economic policies.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Ex: This study </a:t>
            </a:r>
            <a:r>
              <a:rPr lang="en-US" b="1" dirty="0" smtClean="0"/>
              <a:t>interrogates</a:t>
            </a:r>
            <a:r>
              <a:rPr lang="en-US" dirty="0" smtClean="0"/>
              <a:t> our current economic policies.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rebuchet MS" pitchFamily="34" charset="0"/>
              </a:rPr>
              <a:t>Balancing Subject, Verb, &amp;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US" dirty="0" smtClean="0"/>
              <a:t>Typical English sentences maintain a subject-verb-object order. Strong </a:t>
            </a:r>
            <a:r>
              <a:rPr lang="en-US" dirty="0"/>
              <a:t>sentences </a:t>
            </a:r>
            <a:r>
              <a:rPr lang="en-US" dirty="0" smtClean="0"/>
              <a:t>will: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dirty="0"/>
              <a:t>A</a:t>
            </a:r>
            <a:r>
              <a:rPr lang="en-US" dirty="0" smtClean="0"/>
              <a:t>void </a:t>
            </a:r>
            <a:r>
              <a:rPr lang="en-US" dirty="0"/>
              <a:t>lengthy </a:t>
            </a:r>
            <a:r>
              <a:rPr lang="en-US" dirty="0" smtClean="0"/>
              <a:t>subjects</a:t>
            </a:r>
            <a:r>
              <a:rPr lang="en-US" dirty="0"/>
              <a:t>.</a:t>
            </a:r>
            <a:endParaRPr lang="en-US" dirty="0" smtClean="0"/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dirty="0"/>
              <a:t>A</a:t>
            </a:r>
            <a:r>
              <a:rPr lang="en-US" dirty="0" smtClean="0"/>
              <a:t>void </a:t>
            </a:r>
            <a:r>
              <a:rPr lang="en-US" dirty="0"/>
              <a:t>overusing –</a:t>
            </a:r>
            <a:r>
              <a:rPr lang="en-US" dirty="0" err="1"/>
              <a:t>ing</a:t>
            </a:r>
            <a:r>
              <a:rPr lang="en-US" dirty="0"/>
              <a:t> verbs</a:t>
            </a:r>
            <a:r>
              <a:rPr lang="en-US" dirty="0" smtClean="0"/>
              <a:t>.</a:t>
            </a:r>
            <a:endParaRPr lang="en-US" dirty="0"/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Ex (Avoid): Going to the store after working out to buy Gatorade and something to eat is my favorite part of it.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Ex: I like going to the store after working out.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Ex: (Avoid): Measuring temperature correctly is imperative for designing weather-related studies.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rebuchet MS" pitchFamily="34" charset="0"/>
              </a:rPr>
              <a:t>Using Clauses and Appositives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you have an introductory clause, remember that the main (independent) clause is still most important.</a:t>
            </a:r>
          </a:p>
          <a:p>
            <a:pPr lvl="1" eaLnBrk="1" hangingPunct="1"/>
            <a:r>
              <a:rPr lang="en-US" smtClean="0"/>
              <a:t>Ex: Although weather-related analyses continue to grow, new tools and methods need to be implemented.</a:t>
            </a:r>
          </a:p>
          <a:p>
            <a:pPr lvl="1" eaLnBrk="1" hangingPunct="1"/>
            <a:r>
              <a:rPr lang="en-US" smtClean="0"/>
              <a:t>Ex (Avoid): Although weather-related analyses continue to grow and new methods need to be implemented and studied for long-term value, it is not enough.</a:t>
            </a:r>
          </a:p>
          <a:p>
            <a:pPr eaLnBrk="1" hangingPunct="1"/>
            <a:r>
              <a:rPr lang="en-US" smtClean="0"/>
              <a:t>An </a:t>
            </a:r>
            <a:r>
              <a:rPr lang="en-US" i="1" smtClean="0"/>
              <a:t>appositive</a:t>
            </a:r>
            <a:r>
              <a:rPr lang="en-US" smtClean="0"/>
              <a:t> is a noun or noun phrase placed next to another word/phrase to identify or rename it. Usually, the second one is the longer one.</a:t>
            </a:r>
          </a:p>
          <a:p>
            <a:pPr lvl="1" eaLnBrk="1" hangingPunct="1"/>
            <a:r>
              <a:rPr lang="en-US" smtClean="0"/>
              <a:t>Ex: Jim, my friend from home, is coming to town.</a:t>
            </a:r>
          </a:p>
          <a:p>
            <a:pPr lvl="1" eaLnBrk="1" hangingPunct="1"/>
            <a:r>
              <a:rPr lang="en-US" smtClean="0"/>
              <a:t>Ex (Avoid): My friend from home who was in my wedding, Jim, is coming to town.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rebuchet MS" pitchFamily="34" charset="0"/>
              </a:rPr>
              <a:t>Persuading through Punctuation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 2" pitchFamily="18" charset="2"/>
              <a:buNone/>
              <a:defRPr/>
            </a:pPr>
            <a:r>
              <a:rPr lang="en-US" dirty="0" smtClean="0"/>
              <a:t>By using punctuation strategically, you can make complicated sentences more manageable for your readers. It influences emphasis, pacing, and flow.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A colon introduces a list or emphasizes what comes after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Ex: The study opened three new fields: A, B, C….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Ex: The results suggest a shocking conclusion: we have yet to fully determine the cause of tornadoes.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A semicolon stands between two independent clauses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Ex: </a:t>
            </a:r>
            <a:r>
              <a:rPr lang="en-US" i="1" dirty="0" smtClean="0"/>
              <a:t>Great Expectations </a:t>
            </a:r>
            <a:r>
              <a:rPr lang="en-US" dirty="0" smtClean="0"/>
              <a:t>ends with a death; </a:t>
            </a:r>
            <a:r>
              <a:rPr lang="en-US" i="1" dirty="0" smtClean="0"/>
              <a:t>David Copperfield</a:t>
            </a:r>
            <a:r>
              <a:rPr lang="en-US" dirty="0" smtClean="0"/>
              <a:t> begins with one.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Avoid: </a:t>
            </a:r>
            <a:r>
              <a:rPr lang="en-US" i="1" dirty="0" smtClean="0"/>
              <a:t>Great Expectations </a:t>
            </a:r>
            <a:r>
              <a:rPr lang="en-US" dirty="0" smtClean="0"/>
              <a:t>ends with a death; contrary to </a:t>
            </a:r>
            <a:r>
              <a:rPr lang="en-US" i="1" dirty="0" smtClean="0"/>
              <a:t>David Copperfield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rebuchet MS" pitchFamily="34" charset="0"/>
              </a:rPr>
              <a:t>Punctuation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06575"/>
            <a:ext cx="7372350" cy="4213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long dash (</a:t>
            </a:r>
            <a:r>
              <a:rPr lang="en-US" dirty="0" err="1" smtClean="0"/>
              <a:t>em</a:t>
            </a:r>
            <a:r>
              <a:rPr lang="en-US" dirty="0" smtClean="0"/>
              <a:t>-dash) allows you to interject in your own sentence—perfect for making little additions.</a:t>
            </a:r>
          </a:p>
          <a:p>
            <a:pPr lvl="1">
              <a:defRPr/>
            </a:pPr>
            <a:r>
              <a:rPr lang="en-US" dirty="0" smtClean="0"/>
              <a:t>Ex: Johnson (2001)—a study on bat migration patterns—remains a pivotal study for animal researchers.</a:t>
            </a:r>
          </a:p>
          <a:p>
            <a:pPr lvl="1">
              <a:defRPr/>
            </a:pPr>
            <a:r>
              <a:rPr lang="en-US" dirty="0" smtClean="0"/>
              <a:t>Ex: These studies remain underappreciated—even when we acknowledge their frequent citation in other works.</a:t>
            </a:r>
          </a:p>
          <a:p>
            <a:pPr>
              <a:defRPr/>
            </a:pPr>
            <a:r>
              <a:rPr lang="en-US" dirty="0" smtClean="0"/>
              <a:t>Parentheses work similarly to the long dash (extra info).</a:t>
            </a:r>
          </a:p>
          <a:p>
            <a:pPr lvl="1">
              <a:defRPr/>
            </a:pPr>
            <a:r>
              <a:rPr lang="en-US" dirty="0" smtClean="0"/>
              <a:t>Ex: Johnson’s study (which was awarded with a national grant) remains a pivotal one for animal researchers.</a:t>
            </a:r>
          </a:p>
          <a:p>
            <a:pPr marL="457200" lvl="1" indent="0">
              <a:buFont typeface="Wingdings 2" pitchFamily="18" charset="2"/>
              <a:buNone/>
              <a:defRPr/>
            </a:pPr>
            <a:r>
              <a:rPr lang="en-US" b="1" dirty="0" smtClean="0"/>
              <a:t>Remember: Multiple punctuation marks can stand in the same place. Your choice depends on your persuasive purpose!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rebuchet MS" pitchFamily="34" charset="0"/>
              </a:rPr>
              <a:t>The Graduate Writing Center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One-on-One Consultations</a:t>
            </a:r>
          </a:p>
          <a:p>
            <a:pPr eaLnBrk="1" hangingPunct="1"/>
            <a:r>
              <a:rPr lang="en-US" smtClean="0"/>
              <a:t>All types of writing, all stages of the process</a:t>
            </a:r>
          </a:p>
          <a:p>
            <a:pPr eaLnBrk="1" hangingPunct="1"/>
            <a:r>
              <a:rPr lang="en-US" smtClean="0"/>
              <a:t>Hours for the coming week posted Friday, 4PM</a:t>
            </a:r>
          </a:p>
          <a:p>
            <a:pPr eaLnBrk="1" hangingPunct="1"/>
            <a:r>
              <a:rPr lang="en-US" smtClean="0"/>
              <a:t>To schedule, see the Center’s website:</a:t>
            </a:r>
          </a:p>
          <a:p>
            <a:pPr lvl="1" eaLnBrk="1" hangingPunct="1"/>
            <a:r>
              <a:rPr lang="en-US" smtClean="0"/>
              <a:t>https://composition.la.psu/resources /graduate-writing-center/GWC</a:t>
            </a:r>
          </a:p>
          <a:p>
            <a:pPr eaLnBrk="1" hangingPunct="1"/>
            <a:r>
              <a:rPr lang="en-US" smtClean="0"/>
              <a:t>Freelance Editing Services Available Upon 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rebuchet MS" pitchFamily="34" charset="0"/>
              </a:rPr>
              <a:t>Workshop Goals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To introduce stylistic concerns on three levels: paper, paragraph, and sentence</a:t>
            </a:r>
          </a:p>
          <a:p>
            <a:pPr eaLnBrk="1" hangingPunct="1"/>
            <a:r>
              <a:rPr lang="en-US" sz="2200" smtClean="0"/>
              <a:t>To give you tools and solutions to address common pitfalls in academic writing</a:t>
            </a:r>
          </a:p>
          <a:p>
            <a:pPr eaLnBrk="1" hangingPunct="1"/>
            <a:r>
              <a:rPr lang="en-US" sz="2200" smtClean="0"/>
              <a:t>To facilitate discussion of sample mistakes among all disciplines/fields present at the workshop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rebuchet MS" pitchFamily="34" charset="0"/>
              </a:rPr>
              <a:t>Paper-Level Concerns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Matching Organizational Principles (Logic) to your Field</a:t>
            </a:r>
          </a:p>
          <a:p>
            <a:pPr lvl="1" eaLnBrk="1" hangingPunct="1"/>
            <a:r>
              <a:rPr lang="en-US" sz="1800" smtClean="0"/>
              <a:t>Common expectations for assignment format?</a:t>
            </a:r>
          </a:p>
          <a:p>
            <a:pPr lvl="1" eaLnBrk="1" hangingPunct="1"/>
            <a:r>
              <a:rPr lang="en-US" sz="1800" smtClean="0"/>
              <a:t>How do writers in the field draw the reader in?</a:t>
            </a:r>
          </a:p>
          <a:p>
            <a:pPr lvl="1" eaLnBrk="1" hangingPunct="1"/>
            <a:r>
              <a:rPr lang="en-US" sz="1800" smtClean="0"/>
              <a:t>What are the citational expectations for the field?</a:t>
            </a:r>
          </a:p>
          <a:p>
            <a:pPr eaLnBrk="1" hangingPunct="1"/>
            <a:r>
              <a:rPr lang="en-US" sz="2000" smtClean="0"/>
              <a:t>The Solution: Read more examples, study their stylistic conventions!</a:t>
            </a:r>
          </a:p>
          <a:p>
            <a:pPr eaLnBrk="1" hangingPunct="1"/>
            <a:r>
              <a:rPr lang="en-US" sz="2000" smtClean="0"/>
              <a:t>Example questions to ask: How does X organize its sections? What serves as the introduction? What makes it interesting/memorable/compelling?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rebuchet MS" pitchFamily="34" charset="0"/>
              </a:rPr>
              <a:t>The Challenges of Signposting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US" dirty="0" smtClean="0"/>
              <a:t>Signposting: the use of explicit explanations of where the paper is/where it’s going (clarifying paper’s </a:t>
            </a:r>
            <a:r>
              <a:rPr lang="en-US" b="1" dirty="0" smtClean="0"/>
              <a:t>logic</a:t>
            </a:r>
            <a:r>
              <a:rPr lang="en-US" dirty="0" smtClean="0"/>
              <a:t>)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Authorial contract (Promise):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“In this paper, I aim to (contend/argue/posit)…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“This study will examine…”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Don’t overuse the personal—know your field’s conventions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Textual Features: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“In order to understand A, one must first analyze B”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Contrary to point A, I would like to suggest point B.”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“This study can now move from A to B…”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rebuchet MS" pitchFamily="34" charset="0"/>
              </a:rPr>
              <a:t>Paragraph-Level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US" sz="2000" dirty="0" smtClean="0"/>
              <a:t>Effective paragraphs are: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sz="2000" dirty="0" smtClean="0"/>
              <a:t>Well-developed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sz="1800" dirty="0" smtClean="0"/>
              <a:t>They avoid making assumptions.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sz="2000" dirty="0" smtClean="0"/>
              <a:t>Cohesive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sz="1800" dirty="0" smtClean="0"/>
              <a:t>Their ideas connect to one another (transitions).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sz="2000" dirty="0" smtClean="0"/>
              <a:t>Coherent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sz="1800" dirty="0" smtClean="0"/>
              <a:t>They clarify the logic of the paragraph (topic sentences).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rebuchet MS" pitchFamily="34" charset="0"/>
              </a:rPr>
              <a:t>Topic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124700" cy="4572000"/>
          </a:xfrm>
        </p:spPr>
        <p:txBody>
          <a:bodyPr rtlCol="0">
            <a:normAutofit fontScale="92500"/>
          </a:bodyPr>
          <a:lstStyle/>
          <a:p>
            <a:pPr marL="0" lvl="1" indent="0" eaLnBrk="1" fontAlgn="auto" hangingPunct="1">
              <a:buFont typeface="Wingdings 2" charset="2"/>
              <a:buNone/>
              <a:defRPr/>
            </a:pPr>
            <a:r>
              <a:rPr lang="en-US" sz="2000" dirty="0" smtClean="0"/>
              <a:t>A topic sentence accomplishes the following tasks:</a:t>
            </a:r>
          </a:p>
          <a:p>
            <a:pPr marL="342900" lvl="1" indent="-342900" eaLnBrk="1" fontAlgn="auto" hangingPunct="1">
              <a:buFont typeface="Wingdings 2" charset="2"/>
              <a:buChar char=""/>
              <a:defRPr/>
            </a:pPr>
            <a:r>
              <a:rPr lang="en-US" sz="2000" dirty="0" smtClean="0"/>
              <a:t>Expresses a claim (not a fact) that supports the  thesis</a:t>
            </a:r>
          </a:p>
          <a:p>
            <a:pPr marL="342900" lvl="1" indent="-342900" eaLnBrk="1" fontAlgn="auto" hangingPunct="1">
              <a:buFont typeface="Wingdings 2" charset="2"/>
              <a:buChar char=""/>
              <a:defRPr/>
            </a:pPr>
            <a:r>
              <a:rPr lang="en-US" sz="2000" dirty="0" smtClean="0"/>
              <a:t>Indicates the content of the paragraph (central idea)</a:t>
            </a:r>
          </a:p>
          <a:p>
            <a:pPr marL="342900" lvl="1" indent="-342900" eaLnBrk="1" fontAlgn="auto" hangingPunct="1">
              <a:buFont typeface="Wingdings 2" charset="2"/>
              <a:buChar char=""/>
              <a:defRPr/>
            </a:pPr>
            <a:r>
              <a:rPr lang="en-US" sz="2000" dirty="0" smtClean="0"/>
              <a:t>Creates a transition from the previous paragraph</a:t>
            </a:r>
          </a:p>
          <a:p>
            <a:pPr marL="342900" lvl="1" indent="-342900" eaLnBrk="1" fontAlgn="auto" hangingPunct="1">
              <a:buFont typeface="Wingdings 2" charset="2"/>
              <a:buChar char=""/>
              <a:defRPr/>
            </a:pPr>
            <a:r>
              <a:rPr lang="en-US" sz="2000" dirty="0"/>
              <a:t>M</a:t>
            </a:r>
            <a:r>
              <a:rPr lang="en-US" sz="2000" dirty="0" smtClean="0"/>
              <a:t>aintain proper pacing </a:t>
            </a:r>
            <a:r>
              <a:rPr lang="en-US" sz="2000" dirty="0"/>
              <a:t>(long/short sentences, etc</a:t>
            </a:r>
            <a:r>
              <a:rPr lang="en-US" sz="2000" dirty="0" smtClean="0"/>
              <a:t>.).</a:t>
            </a:r>
          </a:p>
          <a:p>
            <a:pPr marL="742950" lvl="2" indent="-342900" eaLnBrk="1" fontAlgn="auto" hangingPunct="1">
              <a:buFont typeface="Wingdings 2" charset="2"/>
              <a:buChar char=""/>
              <a:defRPr/>
            </a:pPr>
            <a:r>
              <a:rPr lang="en-US" sz="1600" dirty="0" smtClean="0"/>
              <a:t>Ex: “Although previous studies of weather patterns have focused on rain and wind, this study proposes an analysis of tornado formation.”</a:t>
            </a:r>
          </a:p>
          <a:p>
            <a:pPr marL="742950" lvl="2" indent="-342900" eaLnBrk="1" fontAlgn="auto" hangingPunct="1">
              <a:buFont typeface="Wingdings 2" charset="2"/>
              <a:buChar char=""/>
              <a:defRPr/>
            </a:pPr>
            <a:r>
              <a:rPr lang="en-US" sz="1600" dirty="0" smtClean="0"/>
              <a:t>Ex: “However, these studies have neglected the importance of tornado formation.”</a:t>
            </a:r>
          </a:p>
          <a:p>
            <a:pPr marL="742950" lvl="2" indent="-342900" eaLnBrk="1" fontAlgn="auto" hangingPunct="1">
              <a:buFont typeface="Wingdings 2" charset="2"/>
              <a:buChar char=""/>
              <a:defRPr/>
            </a:pPr>
            <a:r>
              <a:rPr lang="en-US" sz="1600" dirty="0" smtClean="0"/>
              <a:t>Ex (Avoid): “Tornado formation is a major problem.”</a:t>
            </a:r>
            <a:endParaRPr lang="en-US" sz="1600" dirty="0"/>
          </a:p>
          <a:p>
            <a:pPr marL="0" indent="0" eaLnBrk="1" fontAlgn="auto" hangingPunct="1">
              <a:buFont typeface="Wingdings 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rebuchet MS" pitchFamily="34" charset="0"/>
              </a:rPr>
              <a:t>Transitional Words and Phrases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124700" cy="48768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US" dirty="0" smtClean="0"/>
              <a:t>Transitions signal relation </a:t>
            </a:r>
            <a:r>
              <a:rPr lang="en-US" dirty="0"/>
              <a:t>between </a:t>
            </a:r>
            <a:r>
              <a:rPr lang="en-US" dirty="0" smtClean="0"/>
              <a:t>sentences, paragraphs</a:t>
            </a:r>
            <a:endParaRPr lang="en-US" dirty="0"/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Know relationship between the sentences/paragraphs!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sz="1800" dirty="0" smtClean="0"/>
              <a:t>Addition (furthermore, more importantly, additionally, etc.)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sz="1800" dirty="0" smtClean="0"/>
              <a:t>Contrast (however, conversely, on the other hand, etc.)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sz="1800" dirty="0" smtClean="0"/>
              <a:t>Time Order (previously, subsequently, simultaneously, etc.)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Avoid multiple transitions/introductory clauses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sz="1800" dirty="0" smtClean="0"/>
              <a:t>“On the other hand, however, although the study…”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sz="1800" dirty="0" smtClean="0"/>
              <a:t>“Furthermore, where the study subsequently did…”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dirty="0" smtClean="0"/>
              <a:t>Avoid beginning with coordinating conjunctions (for, and, nor, but, or, yet, so)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124700" cy="923925"/>
          </a:xfrm>
        </p:spPr>
        <p:txBody>
          <a:bodyPr/>
          <a:lstStyle/>
          <a:p>
            <a:pPr eaLnBrk="1" hangingPunct="1"/>
            <a:r>
              <a:rPr lang="en-US" smtClean="0">
                <a:cs typeface="Trebuchet MS" pitchFamily="34" charset="0"/>
              </a:rPr>
              <a:t>Referencing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124700" cy="47053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US" sz="2000" dirty="0" smtClean="0"/>
              <a:t>Citations/references allude to previous work or valuable sources.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sz="2000" dirty="0" smtClean="0"/>
              <a:t>Know the conventions of your field.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sz="1800" dirty="0" smtClean="0"/>
              <a:t>Style Guides, Published Work, Etc.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sz="1800" dirty="0" smtClean="0"/>
              <a:t>Follow the guidelines for particular journals when publishing</a:t>
            </a:r>
          </a:p>
          <a:p>
            <a:pPr eaLnBrk="1" fontAlgn="auto" hangingPunct="1">
              <a:buFont typeface="Wingdings 2" charset="2"/>
              <a:buChar char=""/>
              <a:defRPr/>
            </a:pPr>
            <a:r>
              <a:rPr lang="en-US" sz="2000" dirty="0" smtClean="0"/>
              <a:t>Know how and when to use references, quotations.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sz="1800" dirty="0" smtClean="0"/>
              <a:t>Avoid quoting to start/end paragraph.</a:t>
            </a:r>
          </a:p>
          <a:p>
            <a:pPr lvl="1" eaLnBrk="1" fontAlgn="auto" hangingPunct="1">
              <a:buFont typeface="Wingdings 2" charset="2"/>
              <a:buChar char=""/>
              <a:defRPr/>
            </a:pPr>
            <a:r>
              <a:rPr lang="en-US" sz="1800" dirty="0"/>
              <a:t>W</a:t>
            </a:r>
            <a:r>
              <a:rPr lang="en-US" sz="1800" dirty="0" smtClean="0"/>
              <a:t>ork quotes into your own sentences.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164</TotalTime>
  <Words>1366</Words>
  <Application>Microsoft Office PowerPoint</Application>
  <PresentationFormat>On-screen Show (4:3)</PresentationFormat>
  <Paragraphs>133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Trebuchet MS</vt:lpstr>
      <vt:lpstr>Verdana</vt:lpstr>
      <vt:lpstr>Wingdings 2</vt:lpstr>
      <vt:lpstr>Winter</vt:lpstr>
      <vt:lpstr>The Style and Craft of Academic Writing</vt:lpstr>
      <vt:lpstr>The Graduate Writing Center</vt:lpstr>
      <vt:lpstr>Workshop Goals</vt:lpstr>
      <vt:lpstr>Paper-Level Concerns</vt:lpstr>
      <vt:lpstr>The Challenges of Signposting</vt:lpstr>
      <vt:lpstr>Paragraph-Level Concerns</vt:lpstr>
      <vt:lpstr>Topic Sentences</vt:lpstr>
      <vt:lpstr>Transitional Words and Phrases</vt:lpstr>
      <vt:lpstr>Referencing Sources</vt:lpstr>
      <vt:lpstr>Sentence-Level Concerns</vt:lpstr>
      <vt:lpstr>Integrating Quotes/Citations</vt:lpstr>
      <vt:lpstr>Active Voice versus Passive Voice</vt:lpstr>
      <vt:lpstr>Verb Choice and Usage</vt:lpstr>
      <vt:lpstr>Balancing Subject, Verb, &amp; Object</vt:lpstr>
      <vt:lpstr>Using Clauses and Appositives</vt:lpstr>
      <vt:lpstr>Persuading through Punctuation</vt:lpstr>
      <vt:lpstr>Punctuation Continued</vt:lpstr>
    </vt:vector>
  </TitlesOfParts>
  <Company>College of the Liberal Arts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Style and Craft of Academic Writing</dc:title>
  <dc:creator>Matthew B. Price</dc:creator>
  <cp:lastModifiedBy>Leslie Mateer</cp:lastModifiedBy>
  <cp:revision>23</cp:revision>
  <dcterms:created xsi:type="dcterms:W3CDTF">2013-02-10T15:46:17Z</dcterms:created>
  <dcterms:modified xsi:type="dcterms:W3CDTF">2016-09-30T15:49:41Z</dcterms:modified>
</cp:coreProperties>
</file>