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62" r:id="rId3"/>
    <p:sldId id="264" r:id="rId4"/>
    <p:sldId id="260" r:id="rId5"/>
    <p:sldId id="257" r:id="rId6"/>
    <p:sldId id="258" r:id="rId7"/>
    <p:sldId id="261" r:id="rId8"/>
    <p:sldId id="263" r:id="rId9"/>
    <p:sldId id="265" r:id="rId10"/>
    <p:sldId id="266" r:id="rId11"/>
    <p:sldId id="268" r:id="rId12"/>
    <p:sldId id="269" r:id="rId13"/>
    <p:sldId id="270" r:id="rId14"/>
    <p:sldId id="25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autoAdjust="0"/>
    <p:restoredTop sz="94654"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42" y="1176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1B72F58-D14B-4D7D-91E9-2F752E2A0992}" type="datetimeFigureOut">
              <a:rPr lang="en-US" smtClean="0"/>
              <a:pPr/>
              <a:t>9/30/2016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A485BE0-3476-4792-ABD6-6EC231B62EF0}" type="slidenum">
              <a:rPr lang="en-US" smtClean="0"/>
              <a:pPr/>
              <a:t>‹#›</a:t>
            </a:fld>
            <a:endParaRPr lang="en-US"/>
          </a:p>
        </p:txBody>
      </p:sp>
    </p:spTree>
    <p:extLst>
      <p:ext uri="{BB962C8B-B14F-4D97-AF65-F5344CB8AC3E}">
        <p14:creationId xmlns:p14="http://schemas.microsoft.com/office/powerpoint/2010/main" val="4091898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3F76FBF-9801-4E17-A3CD-78E45270A12E}" type="datetimeFigureOut">
              <a:rPr lang="en-US" smtClean="0"/>
              <a:pPr/>
              <a:t>9/30/2016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1CC635B-C388-4997-BD3F-C4673C3AE546}" type="slidenum">
              <a:rPr lang="en-US" smtClean="0"/>
              <a:pPr/>
              <a:t>‹#›</a:t>
            </a:fld>
            <a:endParaRPr lang="en-US"/>
          </a:p>
        </p:txBody>
      </p:sp>
    </p:spTree>
    <p:extLst>
      <p:ext uri="{BB962C8B-B14F-4D97-AF65-F5344CB8AC3E}">
        <p14:creationId xmlns:p14="http://schemas.microsoft.com/office/powerpoint/2010/main" val="820858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C635B-C388-4997-BD3F-C4673C3AE546}" type="slidenum">
              <a:rPr lang="en-US" smtClean="0"/>
              <a:pPr/>
              <a:t>7</a:t>
            </a:fld>
            <a:endParaRPr lang="en-US"/>
          </a:p>
        </p:txBody>
      </p:sp>
    </p:spTree>
    <p:extLst>
      <p:ext uri="{BB962C8B-B14F-4D97-AF65-F5344CB8AC3E}">
        <p14:creationId xmlns:p14="http://schemas.microsoft.com/office/powerpoint/2010/main" val="2993694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44C7B2-89EF-440A-97A3-413AC9F144A4}" type="datetimeFigureOut">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DFCCF-502A-4D2F-852C-34F0B37AD5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44C7B2-89EF-440A-97A3-413AC9F144A4}" type="datetimeFigureOut">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DFCCF-502A-4D2F-852C-34F0B37AD5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44C7B2-89EF-440A-97A3-413AC9F144A4}" type="datetimeFigureOut">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DFCCF-502A-4D2F-852C-34F0B37AD5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44C7B2-89EF-440A-97A3-413AC9F144A4}" type="datetimeFigureOut">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DFCCF-502A-4D2F-852C-34F0B37AD5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544C7B2-89EF-440A-97A3-413AC9F144A4}" type="datetimeFigureOut">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DFCCF-502A-4D2F-852C-34F0B37AD5B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44C7B2-89EF-440A-97A3-413AC9F144A4}" type="datetimeFigureOut">
              <a:rPr lang="en-US" smtClean="0"/>
              <a:pPr/>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DFCCF-502A-4D2F-852C-34F0B37AD5B2}"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44C7B2-89EF-440A-97A3-413AC9F144A4}" type="datetimeFigureOut">
              <a:rPr lang="en-US" smtClean="0"/>
              <a:pPr/>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CDFCCF-502A-4D2F-852C-34F0B37AD5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44C7B2-89EF-440A-97A3-413AC9F144A4}" type="datetimeFigureOut">
              <a:rPr lang="en-US" smtClean="0"/>
              <a:pPr/>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CDFCCF-502A-4D2F-852C-34F0B37AD5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44C7B2-89EF-440A-97A3-413AC9F144A4}" type="datetimeFigureOut">
              <a:rPr lang="en-US" smtClean="0"/>
              <a:pPr/>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CDFCCF-502A-4D2F-852C-34F0B37AD5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544C7B2-89EF-440A-97A3-413AC9F144A4}" type="datetimeFigureOut">
              <a:rPr lang="en-US" smtClean="0"/>
              <a:pPr/>
              <a:t>9/30/2016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6CDFCCF-502A-4D2F-852C-34F0B37AD5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44C7B2-89EF-440A-97A3-413AC9F144A4}" type="datetimeFigureOut">
              <a:rPr lang="en-US" smtClean="0"/>
              <a:pPr/>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DFCCF-502A-4D2F-852C-34F0B37AD5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544C7B2-89EF-440A-97A3-413AC9F144A4}" type="datetimeFigureOut">
              <a:rPr lang="en-US" smtClean="0"/>
              <a:pPr/>
              <a:t>9/30/2016</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6CDFCCF-502A-4D2F-852C-34F0B37AD5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8077200" cy="1470025"/>
          </a:xfrm>
        </p:spPr>
        <p:txBody>
          <a:bodyPr/>
          <a:lstStyle/>
          <a:p>
            <a:r>
              <a:rPr lang="en-US" dirty="0" smtClean="0"/>
              <a:t>The Rhetoric of Academic Writing</a:t>
            </a:r>
            <a:endParaRPr lang="en-US" dirty="0"/>
          </a:p>
        </p:txBody>
      </p:sp>
      <p:sp>
        <p:nvSpPr>
          <p:cNvPr id="3" name="Subtitle 2"/>
          <p:cNvSpPr>
            <a:spLocks noGrp="1"/>
          </p:cNvSpPr>
          <p:nvPr>
            <p:ph type="subTitle" idx="1"/>
          </p:nvPr>
        </p:nvSpPr>
        <p:spPr>
          <a:xfrm>
            <a:off x="762000" y="1981200"/>
            <a:ext cx="7848600" cy="4038600"/>
          </a:xfrm>
        </p:spPr>
        <p:txBody>
          <a:bodyPr>
            <a:normAutofit/>
          </a:bodyPr>
          <a:lstStyle/>
          <a:p>
            <a:endParaRPr lang="en-US" dirty="0" smtClean="0"/>
          </a:p>
          <a:p>
            <a:r>
              <a:rPr lang="en-US" sz="4000" b="1" dirty="0">
                <a:solidFill>
                  <a:schemeClr val="tx2"/>
                </a:solidFill>
              </a:rPr>
              <a:t>The Graduate Writing </a:t>
            </a:r>
            <a:r>
              <a:rPr lang="en-US" sz="4000" b="1" dirty="0" smtClean="0">
                <a:solidFill>
                  <a:schemeClr val="tx2"/>
                </a:solidFill>
              </a:rPr>
              <a:t>			Center </a:t>
            </a:r>
          </a:p>
          <a:p>
            <a:r>
              <a:rPr lang="en-US" b="1" dirty="0" smtClean="0">
                <a:solidFill>
                  <a:schemeClr val="tx2"/>
                </a:solidFill>
              </a:rPr>
              <a:t>To make an appointment with a consultant:</a:t>
            </a:r>
          </a:p>
          <a:p>
            <a:r>
              <a:rPr lang="en-US" dirty="0" smtClean="0">
                <a:solidFill>
                  <a:schemeClr val="tx2"/>
                </a:solidFill>
              </a:rPr>
              <a:t>https://secure.gradsch.psu.edu/wccal/studentview.cfm</a:t>
            </a:r>
          </a:p>
          <a:p>
            <a:endParaRPr lang="en-US" b="1" dirty="0" smtClean="0">
              <a:solidFill>
                <a:schemeClr val="tx2"/>
              </a:solidFill>
            </a:endParaRPr>
          </a:p>
          <a:p>
            <a:r>
              <a:rPr lang="en-US" b="1" dirty="0" smtClean="0">
                <a:solidFill>
                  <a:schemeClr val="tx2"/>
                </a:solidFill>
              </a:rPr>
              <a:t>Nicolette </a:t>
            </a:r>
            <a:r>
              <a:rPr lang="en-US" b="1" dirty="0" err="1" smtClean="0">
                <a:solidFill>
                  <a:schemeClr val="tx2"/>
                </a:solidFill>
              </a:rPr>
              <a:t>Hylan</a:t>
            </a:r>
            <a:endParaRPr lang="en-US" b="1" dirty="0" smtClean="0">
              <a:solidFill>
                <a:schemeClr val="tx2"/>
              </a:solidFill>
            </a:endParaRPr>
          </a:p>
          <a:p>
            <a:r>
              <a:rPr lang="en-US" b="1" dirty="0" smtClean="0">
                <a:solidFill>
                  <a:schemeClr val="tx2"/>
                </a:solidFill>
              </a:rPr>
              <a:t>Matthew Price</a:t>
            </a:r>
            <a:endParaRPr lang="en-US" b="1"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Content Placeholder 2"/>
          <p:cNvSpPr>
            <a:spLocks noGrp="1"/>
          </p:cNvSpPr>
          <p:nvPr>
            <p:ph idx="1"/>
          </p:nvPr>
        </p:nvSpPr>
        <p:spPr>
          <a:xfrm>
            <a:off x="304800" y="914400"/>
            <a:ext cx="8382000" cy="5181600"/>
          </a:xfrm>
        </p:spPr>
        <p:txBody>
          <a:bodyPr>
            <a:normAutofit/>
          </a:bodyPr>
          <a:lstStyle/>
          <a:p>
            <a:pPr marL="0">
              <a:buNone/>
            </a:pPr>
            <a:r>
              <a:rPr lang="en-US" sz="2400" dirty="0" smtClean="0"/>
              <a:t>A literature review charts the existing research on your topic(s) in a way that demonstrates the significance of your work to the broader field. It accomplishes the following tasks:</a:t>
            </a:r>
          </a:p>
          <a:p>
            <a:pPr>
              <a:buFont typeface="Arial" pitchFamily="34" charset="0"/>
              <a:buChar char="•"/>
            </a:pPr>
            <a:r>
              <a:rPr lang="en-US" sz="2400" dirty="0" smtClean="0"/>
              <a:t>Provides background information on your topic</a:t>
            </a:r>
          </a:p>
          <a:p>
            <a:pPr>
              <a:buFont typeface="Arial" pitchFamily="34" charset="0"/>
              <a:buChar char="•"/>
            </a:pPr>
            <a:r>
              <a:rPr lang="en-US" sz="2400" dirty="0" smtClean="0"/>
              <a:t>Establishes the importance of your topic to the field</a:t>
            </a:r>
          </a:p>
          <a:p>
            <a:pPr>
              <a:buFont typeface="Arial" pitchFamily="34" charset="0"/>
              <a:buChar char="•"/>
            </a:pPr>
            <a:r>
              <a:rPr lang="en-US" sz="2400" dirty="0" smtClean="0"/>
              <a:t>Carves out a space for your work by highlighting weaknesses or gaps in the research</a:t>
            </a:r>
          </a:p>
          <a:p>
            <a:pPr>
              <a:buFont typeface="Arial" pitchFamily="34" charset="0"/>
              <a:buChar char="•"/>
            </a:pPr>
            <a:r>
              <a:rPr lang="en-US" sz="2400" dirty="0" smtClean="0"/>
              <a:t>Identifies trends or major ideas in the research that you are building on, or that are necessary to understand your argument</a:t>
            </a:r>
          </a:p>
          <a:p>
            <a:pPr>
              <a:buFont typeface="Arial" pitchFamily="34" charset="0"/>
              <a:buChar char="•"/>
            </a:pPr>
            <a:r>
              <a:rPr lang="en-US" sz="2400" dirty="0" smtClean="0"/>
              <a:t>Situates your work in relation to other prominent perspectives and methodologies </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Review</a:t>
            </a:r>
            <a:endParaRPr lang="en-US" dirty="0"/>
          </a:p>
        </p:txBody>
      </p:sp>
      <p:sp>
        <p:nvSpPr>
          <p:cNvPr id="3" name="Content Placeholder 2"/>
          <p:cNvSpPr>
            <a:spLocks noGrp="1"/>
          </p:cNvSpPr>
          <p:nvPr>
            <p:ph idx="1"/>
          </p:nvPr>
        </p:nvSpPr>
        <p:spPr>
          <a:xfrm>
            <a:off x="190500" y="1143000"/>
            <a:ext cx="8763000" cy="1676400"/>
          </a:xfrm>
        </p:spPr>
        <p:txBody>
          <a:bodyPr>
            <a:normAutofit/>
          </a:bodyPr>
          <a:lstStyle/>
          <a:p>
            <a:pPr marL="0">
              <a:buNone/>
            </a:pPr>
            <a:r>
              <a:rPr lang="en-US" sz="2800" dirty="0" smtClean="0"/>
              <a:t>A book review briefly summarizes and evaluates a published scholarly work.</a:t>
            </a:r>
          </a:p>
          <a:p>
            <a:pPr>
              <a:buNone/>
            </a:pPr>
            <a:endParaRPr lang="en-US" sz="2800" dirty="0" smtClean="0"/>
          </a:p>
          <a:p>
            <a:pPr>
              <a:buNone/>
            </a:pPr>
            <a:endParaRPr lang="en-US" sz="2800" dirty="0"/>
          </a:p>
        </p:txBody>
      </p:sp>
      <p:sp>
        <p:nvSpPr>
          <p:cNvPr id="4" name="TextBox 3"/>
          <p:cNvSpPr txBox="1"/>
          <p:nvPr/>
        </p:nvSpPr>
        <p:spPr>
          <a:xfrm>
            <a:off x="381000" y="2421467"/>
            <a:ext cx="3657600" cy="2031325"/>
          </a:xfrm>
          <a:prstGeom prst="rect">
            <a:avLst/>
          </a:prstGeom>
          <a:noFill/>
        </p:spPr>
        <p:txBody>
          <a:bodyPr wrap="square" rtlCol="0">
            <a:spAutoFit/>
          </a:bodyPr>
          <a:lstStyle/>
          <a:p>
            <a:r>
              <a:rPr lang="en-US" dirty="0" smtClean="0"/>
              <a:t>Summarizing :</a:t>
            </a:r>
          </a:p>
          <a:p>
            <a:pPr>
              <a:buFont typeface="Arial" pitchFamily="34" charset="0"/>
              <a:buChar char="•"/>
            </a:pPr>
            <a:r>
              <a:rPr lang="en-US" dirty="0"/>
              <a:t> </a:t>
            </a:r>
            <a:r>
              <a:rPr lang="en-US" dirty="0" smtClean="0"/>
              <a:t> Outline central argument, evidence, and methodologies</a:t>
            </a:r>
          </a:p>
          <a:p>
            <a:pPr>
              <a:buFont typeface="Arial" pitchFamily="34" charset="0"/>
              <a:buChar char="•"/>
            </a:pPr>
            <a:r>
              <a:rPr lang="en-US" dirty="0"/>
              <a:t> </a:t>
            </a:r>
            <a:r>
              <a:rPr lang="en-US" dirty="0" smtClean="0"/>
              <a:t> Highlight important sections of the book</a:t>
            </a:r>
          </a:p>
          <a:p>
            <a:pPr>
              <a:buFont typeface="Arial" pitchFamily="34" charset="0"/>
              <a:buChar char="•"/>
            </a:pPr>
            <a:r>
              <a:rPr lang="en-US" dirty="0"/>
              <a:t> </a:t>
            </a:r>
            <a:r>
              <a:rPr lang="en-US" dirty="0" smtClean="0"/>
              <a:t> Connect to major debates in the field, or in the author’s other work</a:t>
            </a:r>
            <a:endParaRPr lang="en-US" dirty="0"/>
          </a:p>
        </p:txBody>
      </p:sp>
      <p:sp>
        <p:nvSpPr>
          <p:cNvPr id="5" name="TextBox 4"/>
          <p:cNvSpPr txBox="1"/>
          <p:nvPr/>
        </p:nvSpPr>
        <p:spPr>
          <a:xfrm>
            <a:off x="4563533" y="2362200"/>
            <a:ext cx="4191000" cy="2308324"/>
          </a:xfrm>
          <a:prstGeom prst="rect">
            <a:avLst/>
          </a:prstGeom>
          <a:noFill/>
        </p:spPr>
        <p:txBody>
          <a:bodyPr wrap="square" rtlCol="0">
            <a:spAutoFit/>
          </a:bodyPr>
          <a:lstStyle/>
          <a:p>
            <a:r>
              <a:rPr lang="en-US" dirty="0" smtClean="0"/>
              <a:t>Evaluating :</a:t>
            </a:r>
          </a:p>
          <a:p>
            <a:pPr>
              <a:buFont typeface="Arial" pitchFamily="34" charset="0"/>
              <a:buChar char="•"/>
            </a:pPr>
            <a:r>
              <a:rPr lang="en-US" dirty="0" smtClean="0"/>
              <a:t> Assess quality of research, argument, methodology, prose style, and use of evidence</a:t>
            </a:r>
          </a:p>
          <a:p>
            <a:pPr>
              <a:buFont typeface="Arial" pitchFamily="34" charset="0"/>
              <a:buChar char="•"/>
            </a:pPr>
            <a:r>
              <a:rPr lang="en-US" dirty="0" smtClean="0"/>
              <a:t>Measure the significance of the study to the broader field</a:t>
            </a:r>
          </a:p>
          <a:p>
            <a:pPr>
              <a:buFont typeface="Arial" pitchFamily="34" charset="0"/>
              <a:buChar char="•"/>
            </a:pPr>
            <a:r>
              <a:rPr lang="en-US" dirty="0" smtClean="0"/>
              <a:t> Clarify implicit arguments or implications that may not be immediately clear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Abstracts (for Conferences)</a:t>
            </a:r>
            <a:endParaRPr lang="en-US" dirty="0"/>
          </a:p>
        </p:txBody>
      </p:sp>
      <p:sp>
        <p:nvSpPr>
          <p:cNvPr id="3" name="Content Placeholder 2"/>
          <p:cNvSpPr>
            <a:spLocks noGrp="1"/>
          </p:cNvSpPr>
          <p:nvPr>
            <p:ph idx="1"/>
          </p:nvPr>
        </p:nvSpPr>
        <p:spPr>
          <a:xfrm>
            <a:off x="304800" y="1295400"/>
            <a:ext cx="8534400" cy="5105400"/>
          </a:xfrm>
        </p:spPr>
        <p:txBody>
          <a:bodyPr>
            <a:normAutofit/>
          </a:bodyPr>
          <a:lstStyle/>
          <a:p>
            <a:pPr marL="0">
              <a:buNone/>
            </a:pPr>
            <a:r>
              <a:rPr lang="en-US" sz="2800" dirty="0" smtClean="0"/>
              <a:t>Abstract for conferences should succinctly accomplish the following tasks:</a:t>
            </a:r>
          </a:p>
          <a:p>
            <a:pPr marL="114300" indent="-457200">
              <a:buFont typeface="Arial" pitchFamily="34" charset="0"/>
              <a:buChar char="•"/>
            </a:pPr>
            <a:r>
              <a:rPr lang="en-US" sz="2800" dirty="0" smtClean="0"/>
              <a:t>Establish your object of study and main argument </a:t>
            </a:r>
          </a:p>
          <a:p>
            <a:pPr marL="114300" indent="-457200">
              <a:buFont typeface="Arial" pitchFamily="34" charset="0"/>
              <a:buChar char="•"/>
            </a:pPr>
            <a:r>
              <a:rPr lang="en-US" sz="2800" dirty="0" smtClean="0"/>
              <a:t>Briefly detail your methodology and use of evidence</a:t>
            </a:r>
          </a:p>
          <a:p>
            <a:pPr marL="114300" indent="-457200">
              <a:buFont typeface="Arial" pitchFamily="34" charset="0"/>
              <a:buChar char="•"/>
            </a:pPr>
            <a:r>
              <a:rPr lang="en-US" sz="2800" dirty="0" smtClean="0"/>
              <a:t>Contextualize your study within the broader field</a:t>
            </a:r>
          </a:p>
          <a:p>
            <a:pPr marL="114300" indent="-457200">
              <a:buFont typeface="Arial" pitchFamily="34" charset="0"/>
              <a:buChar char="•"/>
            </a:pPr>
            <a:r>
              <a:rPr lang="en-US" sz="2800" dirty="0" smtClean="0"/>
              <a:t>Establish your work’s importance to that field</a:t>
            </a:r>
          </a:p>
          <a:p>
            <a:pPr>
              <a:buNone/>
            </a:pPr>
            <a:endParaRPr lang="en-US" sz="2800" dirty="0" smtClean="0"/>
          </a:p>
          <a:p>
            <a:pPr lvl="1">
              <a:buNone/>
            </a:pP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Reaction Papers</a:t>
            </a:r>
            <a:endParaRPr lang="en-US" dirty="0"/>
          </a:p>
        </p:txBody>
      </p:sp>
      <p:sp>
        <p:nvSpPr>
          <p:cNvPr id="3" name="Content Placeholder 2"/>
          <p:cNvSpPr>
            <a:spLocks noGrp="1"/>
          </p:cNvSpPr>
          <p:nvPr>
            <p:ph idx="1"/>
          </p:nvPr>
        </p:nvSpPr>
        <p:spPr>
          <a:xfrm>
            <a:off x="304800" y="1066800"/>
            <a:ext cx="8534400" cy="5029200"/>
          </a:xfrm>
        </p:spPr>
        <p:txBody>
          <a:bodyPr>
            <a:normAutofit fontScale="92500" lnSpcReduction="10000"/>
          </a:bodyPr>
          <a:lstStyle/>
          <a:p>
            <a:pPr marL="0">
              <a:buNone/>
            </a:pPr>
            <a:r>
              <a:rPr lang="en-US" sz="2800" dirty="0" smtClean="0"/>
              <a:t>Reaction papers require you to analyze, synthesize, and/or critically respond to a reading assignment. You might approach this assignment in one of the following ways:</a:t>
            </a:r>
            <a:endParaRPr lang="en-US" sz="2800" dirty="0"/>
          </a:p>
          <a:p>
            <a:pPr marL="457200" indent="-457200">
              <a:buFont typeface="Arial" pitchFamily="34" charset="0"/>
              <a:buChar char="•"/>
            </a:pPr>
            <a:r>
              <a:rPr lang="en-US" sz="2800" dirty="0" smtClean="0"/>
              <a:t>Identify what was most valuable or interesting about the reading.</a:t>
            </a:r>
          </a:p>
          <a:p>
            <a:pPr marL="457200" indent="-457200">
              <a:buFont typeface="Arial" pitchFamily="34" charset="0"/>
              <a:buChar char="•"/>
            </a:pPr>
            <a:r>
              <a:rPr lang="en-US" sz="2800" dirty="0" smtClean="0"/>
              <a:t>Offer a critical evaluation of the central argument or methodology</a:t>
            </a:r>
          </a:p>
          <a:p>
            <a:pPr marL="457200" indent="-457200">
              <a:buFont typeface="Arial" pitchFamily="34" charset="0"/>
              <a:buChar char="•"/>
            </a:pPr>
            <a:r>
              <a:rPr lang="en-US" sz="2800" dirty="0" smtClean="0"/>
              <a:t>Trace an idea that emerges in the text, and elaborate the significance of that idea.</a:t>
            </a:r>
          </a:p>
          <a:p>
            <a:pPr marL="457200" indent="-457200">
              <a:buFont typeface="Arial" pitchFamily="34" charset="0"/>
              <a:buChar char="•"/>
            </a:pPr>
            <a:r>
              <a:rPr lang="en-US" sz="2800" dirty="0" smtClean="0"/>
              <a:t>Explain how this reading relates to other works you’ve read in the course</a:t>
            </a:r>
          </a:p>
          <a:p>
            <a:pPr algn="ctr">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658100" cy="548640"/>
          </a:xfrm>
        </p:spPr>
        <p:txBody>
          <a:bodyPr>
            <a:noAutofit/>
          </a:bodyPr>
          <a:lstStyle/>
          <a:p>
            <a:r>
              <a:rPr lang="en-US" sz="2400" dirty="0" smtClean="0">
                <a:solidFill>
                  <a:srgbClr val="000000"/>
                </a:solidFill>
              </a:rPr>
              <a:t>Identify rhetorical and stylistic weaknesses in the following paragraph, and suggest methods for revision:</a:t>
            </a:r>
            <a:endParaRPr lang="en-US" sz="2400" dirty="0"/>
          </a:p>
        </p:txBody>
      </p:sp>
      <p:sp>
        <p:nvSpPr>
          <p:cNvPr id="3" name="Content Placeholder 2"/>
          <p:cNvSpPr>
            <a:spLocks noGrp="1"/>
          </p:cNvSpPr>
          <p:nvPr>
            <p:ph idx="1"/>
          </p:nvPr>
        </p:nvSpPr>
        <p:spPr>
          <a:xfrm>
            <a:off x="533400" y="1752600"/>
            <a:ext cx="8229600" cy="4525963"/>
          </a:xfrm>
        </p:spPr>
        <p:txBody>
          <a:bodyPr>
            <a:normAutofit/>
          </a:bodyPr>
          <a:lstStyle/>
          <a:p>
            <a:pPr marL="0">
              <a:buNone/>
            </a:pPr>
            <a:r>
              <a:rPr lang="en-US" sz="2000" baseline="0" dirty="0" smtClean="0">
                <a:solidFill>
                  <a:srgbClr val="000000"/>
                </a:solidFill>
              </a:rPr>
              <a:t>“Foam applications” is the phrase used to describe the process that applies additives to a moving paper web as foam. This process has many advantages over conventional liquid applications. Two problems have hindered the progress of this new technology. The process must be established in the paper industry. The speed limits encountered in the current application technology must be increased in order to expand the number of paper machines that can potentially use foam. The development work run at the Placerville plant is attacking both of these problem areas, and this report summarizes the achievements that have been accomplished there during the year. </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Rhetoric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2800" dirty="0" smtClean="0"/>
              <a:t>“The artful blend of fact and opinion”</a:t>
            </a:r>
          </a:p>
          <a:p>
            <a:pPr>
              <a:buNone/>
            </a:pPr>
            <a:endParaRPr lang="en-US" sz="2800" dirty="0" smtClean="0"/>
          </a:p>
          <a:p>
            <a:pPr>
              <a:buNone/>
            </a:pPr>
            <a:r>
              <a:rPr lang="en-US" sz="2800" dirty="0" smtClean="0"/>
              <a:t>Audience—what do they expect, know, already hold as an opinion?</a:t>
            </a:r>
          </a:p>
          <a:p>
            <a:pPr>
              <a:buNone/>
            </a:pPr>
            <a:r>
              <a:rPr lang="en-US" sz="2800" dirty="0" smtClean="0"/>
              <a:t>Ethos—what is your relationship to your audience and to your subject?  What is your authority?</a:t>
            </a:r>
          </a:p>
          <a:p>
            <a:pPr>
              <a:buNone/>
            </a:pPr>
            <a:r>
              <a:rPr lang="en-US" sz="2800" dirty="0" smtClean="0"/>
              <a:t>Context—in what venue will your work be published or presented?</a:t>
            </a:r>
          </a:p>
          <a:p>
            <a:pPr>
              <a:buNone/>
            </a:pPr>
            <a:r>
              <a:rPr lang="en-US" sz="2800" dirty="0" err="1" smtClean="0"/>
              <a:t>Exigence</a:t>
            </a:r>
            <a:r>
              <a:rPr lang="en-US" sz="2800" dirty="0" smtClean="0"/>
              <a:t>—what is your reason for writing? </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 Article</a:t>
            </a:r>
            <a:endParaRPr lang="en-US" dirty="0"/>
          </a:p>
        </p:txBody>
      </p:sp>
      <p:sp>
        <p:nvSpPr>
          <p:cNvPr id="3" name="Content Placeholder 2"/>
          <p:cNvSpPr>
            <a:spLocks noGrp="1"/>
          </p:cNvSpPr>
          <p:nvPr>
            <p:ph idx="1"/>
          </p:nvPr>
        </p:nvSpPr>
        <p:spPr>
          <a:xfrm>
            <a:off x="304800" y="1447800"/>
            <a:ext cx="8534400" cy="3581400"/>
          </a:xfrm>
        </p:spPr>
        <p:txBody>
          <a:bodyPr>
            <a:normAutofit fontScale="40000" lnSpcReduction="20000"/>
          </a:bodyPr>
          <a:lstStyle/>
          <a:p>
            <a:pPr>
              <a:buNone/>
            </a:pPr>
            <a:r>
              <a:rPr lang="en-US" sz="5100" dirty="0" smtClean="0"/>
              <a:t>Research articles contribute new knowledge to a particular field</a:t>
            </a:r>
          </a:p>
          <a:p>
            <a:pPr>
              <a:buNone/>
            </a:pPr>
            <a:endParaRPr lang="en-US" sz="5100" dirty="0" smtClean="0"/>
          </a:p>
          <a:p>
            <a:pPr>
              <a:buNone/>
            </a:pPr>
            <a:endParaRPr lang="en-US" sz="5100" dirty="0" smtClean="0"/>
          </a:p>
          <a:p>
            <a:pPr>
              <a:buNone/>
            </a:pPr>
            <a:r>
              <a:rPr lang="en-US" sz="5100" dirty="0" smtClean="0"/>
              <a:t>Introduction concerns:</a:t>
            </a:r>
          </a:p>
          <a:p>
            <a:pPr marL="685800" indent="-685800">
              <a:buFont typeface="Arial" pitchFamily="34" charset="0"/>
              <a:buChar char="•"/>
            </a:pPr>
            <a:r>
              <a:rPr lang="en-US" sz="5100" dirty="0" smtClean="0"/>
              <a:t>Establish a question to answer, problem to solve</a:t>
            </a:r>
          </a:p>
          <a:p>
            <a:pPr marL="685800" indent="-685800">
              <a:buFont typeface="Arial" pitchFamily="34" charset="0"/>
              <a:buChar char="•"/>
            </a:pPr>
            <a:r>
              <a:rPr lang="en-US" sz="5100" dirty="0" smtClean="0"/>
              <a:t>Answer the “so what?” question</a:t>
            </a:r>
          </a:p>
          <a:p>
            <a:pPr marL="685800" indent="-685800">
              <a:buFont typeface="Arial" pitchFamily="34" charset="0"/>
              <a:buChar char="•"/>
            </a:pPr>
            <a:r>
              <a:rPr lang="en-US" sz="5100" dirty="0" smtClean="0"/>
              <a:t>Explain why filling the gap in previous research matters</a:t>
            </a:r>
          </a:p>
          <a:p>
            <a:pPr marL="685800" indent="-685800">
              <a:buFont typeface="Arial" pitchFamily="34" charset="0"/>
              <a:buChar char="•"/>
            </a:pPr>
            <a:r>
              <a:rPr lang="en-US" sz="5100" dirty="0" smtClean="0"/>
              <a:t>State your thesis</a:t>
            </a:r>
          </a:p>
          <a:p>
            <a:pPr>
              <a:buNone/>
            </a:pPr>
            <a:r>
              <a:rPr lang="en-US" sz="5100" dirty="0"/>
              <a:t>	</a:t>
            </a:r>
            <a:endParaRPr lang="en-US" sz="5100" dirty="0" smtClean="0"/>
          </a:p>
          <a:p>
            <a:pPr>
              <a:buNone/>
            </a:pPr>
            <a:r>
              <a:rPr lang="en-US" sz="5100" dirty="0" smtClean="0"/>
              <a:t>		</a:t>
            </a:r>
          </a:p>
          <a:p>
            <a:pPr>
              <a:buNone/>
            </a:pPr>
            <a:endParaRPr lang="en-US" sz="2400" dirty="0"/>
          </a:p>
          <a:p>
            <a:pPr>
              <a:buNone/>
            </a:pP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Organization	</a:t>
            </a:r>
            <a:endParaRPr lang="en-US" b="1"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sz="2400" dirty="0" smtClean="0"/>
              <a:t>Organize your dolls!</a:t>
            </a:r>
          </a:p>
          <a:p>
            <a:pPr>
              <a:buNone/>
            </a:pPr>
            <a:endParaRPr lang="en-US" dirty="0" smtClean="0">
              <a:sym typeface="Wingdings" pitchFamily="2" charset="2"/>
            </a:endParaRPr>
          </a:p>
          <a:p>
            <a:pPr>
              <a:buNone/>
            </a:pPr>
            <a:r>
              <a:rPr lang="en-US" sz="2000" dirty="0" err="1" smtClean="0"/>
              <a:t>Metadiscourse</a:t>
            </a:r>
            <a:r>
              <a:rPr lang="en-US" sz="2000" dirty="0" smtClean="0"/>
              <a:t>:</a:t>
            </a:r>
          </a:p>
          <a:p>
            <a:pPr lvl="1">
              <a:buNone/>
            </a:pPr>
            <a:r>
              <a:rPr lang="en-US" dirty="0" smtClean="0"/>
              <a:t>Authorial contract (promise)</a:t>
            </a:r>
          </a:p>
          <a:p>
            <a:pPr lvl="1">
              <a:buNone/>
            </a:pPr>
            <a:r>
              <a:rPr lang="en-US" dirty="0"/>
              <a:t>	</a:t>
            </a:r>
            <a:r>
              <a:rPr lang="en-US" dirty="0" smtClean="0"/>
              <a:t>	</a:t>
            </a:r>
            <a:r>
              <a:rPr lang="en-US" sz="2000" dirty="0" smtClean="0"/>
              <a:t>“In this paper, I aim (contend/argue)…”</a:t>
            </a:r>
          </a:p>
          <a:p>
            <a:pPr lvl="1">
              <a:buNone/>
            </a:pPr>
            <a:r>
              <a:rPr lang="en-US" dirty="0" smtClean="0"/>
              <a:t>Textual features (signposts)</a:t>
            </a:r>
          </a:p>
          <a:p>
            <a:pPr lvl="1">
              <a:buNone/>
            </a:pPr>
            <a:r>
              <a:rPr lang="en-US" dirty="0" smtClean="0"/>
              <a:t>		</a:t>
            </a:r>
            <a:r>
              <a:rPr lang="en-US" sz="2000" dirty="0" smtClean="0"/>
              <a:t>“In order to understand  A, one must first recognize B.”</a:t>
            </a:r>
          </a:p>
          <a:p>
            <a:pPr lvl="1">
              <a:buNone/>
            </a:pPr>
            <a:r>
              <a:rPr lang="en-US" sz="2000" dirty="0" smtClean="0"/>
              <a:t>		“Contrary to point A, I would like to suggest point B.</a:t>
            </a:r>
          </a:p>
          <a:p>
            <a:pPr lvl="1">
              <a:buNone/>
            </a:pPr>
            <a:r>
              <a:rPr lang="en-US" sz="2000" dirty="0" smtClean="0"/>
              <a:t>		Most importantly to my argument, A suggests…”</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Coherence</a:t>
            </a:r>
            <a:endParaRPr lang="en-US" b="1" dirty="0"/>
          </a:p>
        </p:txBody>
      </p:sp>
      <p:sp>
        <p:nvSpPr>
          <p:cNvPr id="3" name="Content Placeholder 2"/>
          <p:cNvSpPr>
            <a:spLocks noGrp="1"/>
          </p:cNvSpPr>
          <p:nvPr>
            <p:ph idx="1"/>
          </p:nvPr>
        </p:nvSpPr>
        <p:spPr>
          <a:xfrm>
            <a:off x="457200" y="1447800"/>
            <a:ext cx="8229600" cy="4876800"/>
          </a:xfrm>
        </p:spPr>
        <p:txBody>
          <a:bodyPr>
            <a:normAutofit/>
          </a:bodyPr>
          <a:lstStyle/>
          <a:p>
            <a:pPr marL="0">
              <a:buNone/>
            </a:pPr>
            <a:r>
              <a:rPr lang="en-US" sz="2800" dirty="0" smtClean="0"/>
              <a:t>Coherence denotes a sense of connection between individual sentences and paragraphs. It is achieved through the following strategies:</a:t>
            </a:r>
            <a:endParaRPr lang="en-US" sz="2800" dirty="0"/>
          </a:p>
          <a:p>
            <a:pPr marL="457200" indent="-457200">
              <a:buFont typeface="Arial" pitchFamily="34" charset="0"/>
              <a:buChar char="•"/>
            </a:pPr>
            <a:r>
              <a:rPr lang="en-US" sz="2800" dirty="0" smtClean="0"/>
              <a:t>Strong topic sentences</a:t>
            </a:r>
          </a:p>
          <a:p>
            <a:pPr marL="457200" indent="-457200">
              <a:buFont typeface="Arial" pitchFamily="34" charset="0"/>
              <a:buChar char="•"/>
            </a:pPr>
            <a:r>
              <a:rPr lang="en-US" sz="2800" dirty="0" smtClean="0"/>
              <a:t>Transition words and phrases</a:t>
            </a:r>
            <a:endParaRPr lang="en-US" sz="2800" dirty="0"/>
          </a:p>
          <a:p>
            <a:pPr marL="457200" indent="-457200">
              <a:buFont typeface="Arial" pitchFamily="34" charset="0"/>
              <a:buChar char="•"/>
            </a:pPr>
            <a:r>
              <a:rPr lang="en-US" sz="2800" dirty="0" smtClean="0"/>
              <a:t>Style and readability </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Strong Topic Sentences</a:t>
            </a:r>
            <a:endParaRPr lang="en-US" sz="4000" b="1" dirty="0"/>
          </a:p>
        </p:txBody>
      </p:sp>
      <p:sp>
        <p:nvSpPr>
          <p:cNvPr id="4" name="TextBox 3"/>
          <p:cNvSpPr txBox="1"/>
          <p:nvPr/>
        </p:nvSpPr>
        <p:spPr>
          <a:xfrm>
            <a:off x="533400" y="1600200"/>
            <a:ext cx="8153400" cy="2308324"/>
          </a:xfrm>
          <a:prstGeom prst="rect">
            <a:avLst/>
          </a:prstGeom>
          <a:noFill/>
        </p:spPr>
        <p:txBody>
          <a:bodyPr wrap="square" rtlCol="0">
            <a:spAutoFit/>
          </a:bodyPr>
          <a:lstStyle/>
          <a:p>
            <a:r>
              <a:rPr lang="en-US" sz="2400" dirty="0" smtClean="0"/>
              <a:t>A topic sentence accomplishes the following tasks:</a:t>
            </a:r>
          </a:p>
          <a:p>
            <a:endParaRPr lang="en-US" sz="2400" dirty="0"/>
          </a:p>
          <a:p>
            <a:r>
              <a:rPr lang="en-US" sz="2400" dirty="0"/>
              <a:t>1. </a:t>
            </a:r>
            <a:r>
              <a:rPr lang="en-US" sz="2400" dirty="0" smtClean="0"/>
              <a:t>Expresses a claim (not a fact) that supports the larger thesis</a:t>
            </a:r>
          </a:p>
          <a:p>
            <a:r>
              <a:rPr lang="en-US" sz="2400" dirty="0" smtClean="0"/>
              <a:t>2. Indicates the content of the paragraph</a:t>
            </a:r>
            <a:endParaRPr lang="en-US" sz="2400" dirty="0"/>
          </a:p>
          <a:p>
            <a:r>
              <a:rPr lang="en-US" sz="2400" dirty="0"/>
              <a:t>2. </a:t>
            </a:r>
            <a:r>
              <a:rPr lang="en-US" sz="2400" dirty="0" smtClean="0"/>
              <a:t>Creates a transition from the previous paragraph</a:t>
            </a:r>
            <a:endParaRPr lang="en-US" sz="2400" dirty="0"/>
          </a:p>
        </p:txBody>
      </p:sp>
      <p:sp>
        <p:nvSpPr>
          <p:cNvPr id="5" name="TextBox 4"/>
          <p:cNvSpPr txBox="1"/>
          <p:nvPr/>
        </p:nvSpPr>
        <p:spPr>
          <a:xfrm>
            <a:off x="2438400" y="3886200"/>
            <a:ext cx="6248400" cy="707886"/>
          </a:xfrm>
          <a:prstGeom prst="rect">
            <a:avLst/>
          </a:prstGeom>
          <a:noFill/>
        </p:spPr>
        <p:txBody>
          <a:bodyPr wrap="square" rtlCol="0">
            <a:spAutoFit/>
          </a:bodyPr>
          <a:lstStyle/>
          <a:p>
            <a:r>
              <a:rPr lang="en-US" sz="2000" dirty="0" smtClean="0"/>
              <a:t>Example: “Although these critics have diagnosed Hamlet with indecision, his fatal flaw in fact lies in his hastiness.”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Style and Readability</a:t>
            </a:r>
            <a:endParaRPr lang="en-US" b="1" dirty="0"/>
          </a:p>
        </p:txBody>
      </p:sp>
      <p:sp>
        <p:nvSpPr>
          <p:cNvPr id="3" name="Content Placeholder 2"/>
          <p:cNvSpPr>
            <a:spLocks noGrp="1"/>
          </p:cNvSpPr>
          <p:nvPr>
            <p:ph idx="1"/>
          </p:nvPr>
        </p:nvSpPr>
        <p:spPr>
          <a:xfrm>
            <a:off x="457200" y="1066800"/>
            <a:ext cx="8229600" cy="4876800"/>
          </a:xfrm>
        </p:spPr>
        <p:txBody>
          <a:bodyPr>
            <a:normAutofit lnSpcReduction="10000"/>
          </a:bodyPr>
          <a:lstStyle/>
          <a:p>
            <a:r>
              <a:rPr lang="en-US" sz="2000" dirty="0" smtClean="0"/>
              <a:t>Active versus passive voice</a:t>
            </a:r>
          </a:p>
          <a:p>
            <a:pPr>
              <a:buNone/>
            </a:pPr>
            <a:r>
              <a:rPr lang="en-US" sz="2000" dirty="0" smtClean="0"/>
              <a:t>	</a:t>
            </a:r>
            <a:r>
              <a:rPr lang="en-US" sz="2000" b="0" dirty="0" smtClean="0"/>
              <a:t>	“</a:t>
            </a:r>
            <a:r>
              <a:rPr lang="en-US" sz="1600" b="0" dirty="0" smtClean="0"/>
              <a:t>Moby Dick is pursued by the monomaniacal Captain Ahab.”</a:t>
            </a:r>
          </a:p>
          <a:p>
            <a:pPr>
              <a:buNone/>
            </a:pPr>
            <a:r>
              <a:rPr lang="en-US" sz="1600" b="0" dirty="0" smtClean="0"/>
              <a:t>		“Captain Ahab’s monomania drives him to pursue Moby Dick.” </a:t>
            </a:r>
          </a:p>
          <a:p>
            <a:r>
              <a:rPr lang="en-US" sz="2000" dirty="0" smtClean="0"/>
              <a:t>Weak linking verbs</a:t>
            </a:r>
          </a:p>
          <a:p>
            <a:pPr lvl="1">
              <a:buNone/>
            </a:pPr>
            <a:r>
              <a:rPr lang="en-US" sz="1600" dirty="0" smtClean="0"/>
              <a:t>		“Horatio Alger is an American writer who produced hundreds of popular novels for 	young boys.”</a:t>
            </a:r>
          </a:p>
          <a:p>
            <a:pPr lvl="1">
              <a:buNone/>
            </a:pPr>
            <a:r>
              <a:rPr lang="en-US" sz="1600" dirty="0" smtClean="0"/>
              <a:t>		“The American writer Horatio Alger produced hundreds of popular novels for young 	boys.”</a:t>
            </a:r>
          </a:p>
          <a:p>
            <a:r>
              <a:rPr lang="en-US" sz="2000" dirty="0" smtClean="0"/>
              <a:t>When to use “I”</a:t>
            </a:r>
          </a:p>
          <a:p>
            <a:r>
              <a:rPr lang="en-US" sz="2000" dirty="0" smtClean="0"/>
              <a:t>Open and close paragraphs with YOUR words, not quotes.</a:t>
            </a:r>
          </a:p>
          <a:p>
            <a:r>
              <a:rPr lang="en-US" sz="2000" dirty="0" smtClean="0"/>
              <a:t>Effective use of punctuation</a:t>
            </a:r>
          </a:p>
          <a:p>
            <a:pPr lvl="1">
              <a:buNone/>
            </a:pPr>
            <a:r>
              <a:rPr lang="en-US" sz="1600" dirty="0" smtClean="0"/>
              <a:t>		In the final scene, Hamlet reveals the truth: he has poisoned Claudius and himself.</a:t>
            </a:r>
          </a:p>
          <a:p>
            <a:pPr lvl="1">
              <a:buNone/>
            </a:pPr>
            <a:r>
              <a:rPr lang="en-US" sz="1600" dirty="0" smtClean="0"/>
              <a:t>		Hamlet ‘s famous soliloquy has elicited much critical commentary; it remains, 	however, difficult to interpret. </a:t>
            </a:r>
          </a:p>
          <a:p>
            <a:pPr lvl="1">
              <a:buNone/>
            </a:pPr>
            <a:r>
              <a:rPr lang="en-US" sz="1600" dirty="0" smtClean="0"/>
              <a:t>		The old king—Hamlet’s father—continues to haunt Hamlet throughout the play. </a:t>
            </a:r>
          </a:p>
          <a:p>
            <a:pPr>
              <a:buNone/>
            </a:pPr>
            <a:endParaRPr lang="en-US" dirty="0" smtClean="0"/>
          </a:p>
          <a:p>
            <a:endParaRPr lang="en-US" dirty="0"/>
          </a:p>
        </p:txBody>
      </p:sp>
      <p:sp>
        <p:nvSpPr>
          <p:cNvPr id="4" name="TextBox 3"/>
          <p:cNvSpPr txBox="1"/>
          <p:nvPr/>
        </p:nvSpPr>
        <p:spPr>
          <a:xfrm>
            <a:off x="6248400" y="1447800"/>
            <a:ext cx="2590800" cy="369332"/>
          </a:xfrm>
          <a:prstGeom prst="rect">
            <a:avLst/>
          </a:prstGeom>
          <a:noFill/>
        </p:spPr>
        <p:txBody>
          <a:bodyPr wrap="square" rtlCol="0">
            <a:spAutoFit/>
          </a:bodyPr>
          <a:lstStyle/>
          <a:p>
            <a:r>
              <a:rPr lang="en-US" dirty="0"/>
              <a:t> </a:t>
            </a:r>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Transitions</a:t>
            </a:r>
            <a:endParaRPr lang="en-US" dirty="0"/>
          </a:p>
        </p:txBody>
      </p:sp>
      <p:sp>
        <p:nvSpPr>
          <p:cNvPr id="3" name="Content Placeholder 2"/>
          <p:cNvSpPr>
            <a:spLocks noGrp="1"/>
          </p:cNvSpPr>
          <p:nvPr>
            <p:ph idx="1"/>
          </p:nvPr>
        </p:nvSpPr>
        <p:spPr>
          <a:xfrm>
            <a:off x="304800" y="1143000"/>
            <a:ext cx="8534400" cy="5486400"/>
          </a:xfrm>
        </p:spPr>
        <p:txBody>
          <a:bodyPr>
            <a:normAutofit lnSpcReduction="10000"/>
          </a:bodyPr>
          <a:lstStyle/>
          <a:p>
            <a:r>
              <a:rPr lang="en-US" sz="2400" dirty="0" smtClean="0"/>
              <a:t>Addition (furthermore, more importantly, additionally, moreover, similarly)</a:t>
            </a:r>
          </a:p>
          <a:p>
            <a:r>
              <a:rPr lang="en-US" sz="2400" dirty="0" smtClean="0"/>
              <a:t>Exemplification (One example of this ______, for instance)</a:t>
            </a:r>
          </a:p>
          <a:p>
            <a:r>
              <a:rPr lang="en-US" sz="2400" dirty="0" smtClean="0"/>
              <a:t>Opposition (on the other hand, conversely, in contrast)</a:t>
            </a:r>
          </a:p>
          <a:p>
            <a:r>
              <a:rPr lang="en-US" sz="2400" dirty="0" smtClean="0"/>
              <a:t>Similarity (Likewise, similarly, in the same way)</a:t>
            </a:r>
          </a:p>
          <a:p>
            <a:r>
              <a:rPr lang="en-US" sz="2400" dirty="0" smtClean="0"/>
              <a:t>Cause and effect (because of this ___, as a result, consequently, therefore, for that reason)</a:t>
            </a:r>
          </a:p>
          <a:p>
            <a:r>
              <a:rPr lang="en-US" sz="2400" dirty="0" smtClean="0"/>
              <a:t>Time order (subsequently, afterward, prior to this ___, consequently, previously)</a:t>
            </a:r>
          </a:p>
          <a:p>
            <a:endParaRPr lang="en-US" sz="2400" dirty="0" smtClean="0"/>
          </a:p>
          <a:p>
            <a:pPr>
              <a:buNone/>
            </a:pPr>
            <a:r>
              <a:rPr lang="en-US" sz="2400" dirty="0" smtClean="0"/>
              <a:t>Avoid beginning with For, And, Nor, But, Or, Yet, So.</a:t>
            </a:r>
          </a:p>
          <a:p>
            <a:pPr>
              <a:buNone/>
            </a:pPr>
            <a:endParaRPr lang="en-US" sz="2400" dirty="0" smtClean="0"/>
          </a:p>
          <a:p>
            <a:pPr>
              <a:buNone/>
            </a:pPr>
            <a:r>
              <a:rPr lang="en-US" sz="2400" dirty="0" smtClean="0"/>
              <a:t>See also: https://www.msu.edu/~jdowell/135/transw.html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Research Proposals</a:t>
            </a:r>
            <a:endParaRPr lang="en-US" dirty="0"/>
          </a:p>
        </p:txBody>
      </p:sp>
      <p:sp>
        <p:nvSpPr>
          <p:cNvPr id="3" name="Content Placeholder 2"/>
          <p:cNvSpPr>
            <a:spLocks noGrp="1"/>
          </p:cNvSpPr>
          <p:nvPr>
            <p:ph idx="1"/>
          </p:nvPr>
        </p:nvSpPr>
        <p:spPr>
          <a:xfrm>
            <a:off x="838200" y="1143000"/>
            <a:ext cx="7520940" cy="3579849"/>
          </a:xfrm>
        </p:spPr>
        <p:txBody>
          <a:bodyPr>
            <a:noAutofit/>
          </a:bodyPr>
          <a:lstStyle/>
          <a:p>
            <a:pPr>
              <a:buNone/>
            </a:pPr>
            <a:r>
              <a:rPr lang="en-US" sz="2400" dirty="0" smtClean="0"/>
              <a:t>A scientific research proposal serves the following functions:</a:t>
            </a:r>
          </a:p>
          <a:p>
            <a:pPr>
              <a:buFont typeface="Arial" pitchFamily="34" charset="0"/>
              <a:buChar char="•"/>
            </a:pPr>
            <a:r>
              <a:rPr lang="en-US" sz="2000" dirty="0" smtClean="0"/>
              <a:t>Outlines the goals, methods , disciplinary context , and significance of your proposed study </a:t>
            </a:r>
          </a:p>
          <a:p>
            <a:pPr>
              <a:buFont typeface="Arial" pitchFamily="34" charset="0"/>
              <a:buChar char="•"/>
            </a:pPr>
            <a:r>
              <a:rPr lang="en-US" sz="2000" dirty="0" smtClean="0"/>
              <a:t>Convinces your  scientific audience that the topic you propose to investigate is worth exploring</a:t>
            </a:r>
          </a:p>
          <a:p>
            <a:pPr>
              <a:buFont typeface="Arial" pitchFamily="34" charset="0"/>
              <a:buChar char="•"/>
            </a:pPr>
            <a:r>
              <a:rPr lang="en-US" sz="2000" dirty="0" smtClean="0"/>
              <a:t>Persuades your audience that you will conduct your study in a sensible way</a:t>
            </a:r>
          </a:p>
          <a:p>
            <a:pPr>
              <a:buFont typeface="Arial" pitchFamily="34" charset="0"/>
              <a:buChar char="•"/>
            </a:pPr>
            <a:r>
              <a:rPr lang="en-US" sz="2000" dirty="0" smtClean="0"/>
              <a:t>Demonstrates your familiarity with relevant research in the field and establishes that you are qualified to carry out the proposed research </a:t>
            </a: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561</TotalTime>
  <Words>848</Words>
  <Application>Microsoft Office PowerPoint</Application>
  <PresentationFormat>On-screen Show (4:3)</PresentationFormat>
  <Paragraphs>113</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Franklin Gothic Book</vt:lpstr>
      <vt:lpstr>Franklin Gothic Medium</vt:lpstr>
      <vt:lpstr>Tunga</vt:lpstr>
      <vt:lpstr>Wingdings</vt:lpstr>
      <vt:lpstr>Angles</vt:lpstr>
      <vt:lpstr>The Rhetoric of Academic Writing</vt:lpstr>
      <vt:lpstr>Rhetoric </vt:lpstr>
      <vt:lpstr>Research Article</vt:lpstr>
      <vt:lpstr>Organization </vt:lpstr>
      <vt:lpstr>Coherence</vt:lpstr>
      <vt:lpstr>Strong Topic Sentences</vt:lpstr>
      <vt:lpstr>Style and Readability</vt:lpstr>
      <vt:lpstr>Transitions</vt:lpstr>
      <vt:lpstr>Scientific Research Proposals</vt:lpstr>
      <vt:lpstr>Literature Review</vt:lpstr>
      <vt:lpstr>Book Review</vt:lpstr>
      <vt:lpstr>Abstracts (for Conferences)</vt:lpstr>
      <vt:lpstr>Reaction Papers</vt:lpstr>
      <vt:lpstr>Identify rhetorical and stylistic weaknesses in the following paragraph, and suggest methods for revision: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Rhetoric of Academic Writing</dc:title>
  <dc:creator>bgo104</dc:creator>
  <cp:lastModifiedBy>Leslie Mateer</cp:lastModifiedBy>
  <cp:revision>57</cp:revision>
  <cp:lastPrinted>2012-10-02T21:56:06Z</cp:lastPrinted>
  <dcterms:created xsi:type="dcterms:W3CDTF">2012-03-19T19:46:27Z</dcterms:created>
  <dcterms:modified xsi:type="dcterms:W3CDTF">2016-09-30T15:51:39Z</dcterms:modified>
</cp:coreProperties>
</file>