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3" r:id="rId7"/>
    <p:sldId id="264" r:id="rId8"/>
    <p:sldId id="265" r:id="rId9"/>
    <p:sldId id="267" r:id="rId10"/>
    <p:sldId id="261" r:id="rId11"/>
    <p:sldId id="268" r:id="rId12"/>
    <p:sldId id="269" r:id="rId13"/>
    <p:sldId id="271" r:id="rId14"/>
    <p:sldId id="272" r:id="rId15"/>
    <p:sldId id="276" r:id="rId16"/>
    <p:sldId id="270" r:id="rId17"/>
    <p:sldId id="266" r:id="rId18"/>
    <p:sldId id="273"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606" y="1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D21D778-B565-4D7E-94D7-64010A445B68}" type="datetimeFigureOut">
              <a:rPr lang="en-US" smtClean="0"/>
              <a:pPr/>
              <a:t>9/28/2016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9/28/2016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D21D778-B565-4D7E-94D7-64010A445B68}"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D21D778-B565-4D7E-94D7-64010A445B68}" type="datetimeFigureOut">
              <a:rPr lang="en-US" smtClean="0"/>
              <a:pPr/>
              <a:t>9/28/2016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21D778-B565-4D7E-94D7-64010A445B68}" type="datetimeFigureOut">
              <a:rPr lang="en-US" smtClean="0"/>
              <a:pPr/>
              <a:t>9/28/2016</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D21D778-B565-4D7E-94D7-64010A445B68}" type="datetimeFigureOut">
              <a:rPr lang="en-US" smtClean="0"/>
              <a:pPr/>
              <a:t>9/28/2016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D21D778-B565-4D7E-94D7-64010A445B68}" type="datetimeFigureOut">
              <a:rPr lang="en-US" smtClean="0"/>
              <a:pPr/>
              <a:t>9/28/2016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D21D778-B565-4D7E-94D7-64010A445B68}" type="datetimeFigureOut">
              <a:rPr lang="en-US" smtClean="0"/>
              <a:pPr/>
              <a:t>9/28/2016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9/28/2016</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pwr.la.psu.edu/resources/graduate-writing-center/GW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3505200"/>
            <a:ext cx="6400800" cy="1905000"/>
          </a:xfrm>
        </p:spPr>
        <p:txBody>
          <a:bodyPr>
            <a:normAutofit/>
          </a:bodyPr>
          <a:lstStyle/>
          <a:p>
            <a:r>
              <a:rPr lang="en-US" sz="2000" dirty="0" smtClean="0"/>
              <a:t>Kristin </a:t>
            </a:r>
            <a:r>
              <a:rPr lang="en-US" sz="2000" dirty="0" err="1" smtClean="0"/>
              <a:t>Messuri</a:t>
            </a:r>
            <a:endParaRPr lang="en-US" sz="2000" dirty="0" smtClean="0"/>
          </a:p>
          <a:p>
            <a:r>
              <a:rPr lang="en-US" sz="2000" dirty="0" smtClean="0"/>
              <a:t>The Graduate Writing Center</a:t>
            </a:r>
          </a:p>
          <a:p>
            <a:r>
              <a:rPr lang="en-US" sz="2000" dirty="0" smtClean="0"/>
              <a:t>111H Kern Building</a:t>
            </a:r>
          </a:p>
          <a:p>
            <a:r>
              <a:rPr lang="en-US" sz="2000" dirty="0" smtClean="0"/>
              <a:t>kmm533@psu.edu/</a:t>
            </a:r>
          </a:p>
          <a:p>
            <a:r>
              <a:rPr lang="en-US" sz="2000" dirty="0" smtClean="0"/>
              <a:t>Gwc.psu@gmail.com</a:t>
            </a:r>
            <a:endParaRPr lang="en-US" sz="2000" dirty="0"/>
          </a:p>
        </p:txBody>
      </p:sp>
      <p:sp>
        <p:nvSpPr>
          <p:cNvPr id="3" name="Title 2"/>
          <p:cNvSpPr>
            <a:spLocks noGrp="1"/>
          </p:cNvSpPr>
          <p:nvPr>
            <p:ph type="ctrTitle"/>
          </p:nvPr>
        </p:nvSpPr>
        <p:spPr/>
        <p:txBody>
          <a:bodyPr>
            <a:normAutofit/>
          </a:bodyPr>
          <a:lstStyle/>
          <a:p>
            <a:r>
              <a:rPr lang="en-US" sz="5400" dirty="0" smtClean="0"/>
              <a:t>Creating CVs and Resumes</a:t>
            </a:r>
            <a:endParaRPr lang="en-US"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Resumes: An Overview</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 resume is a brief summary of </a:t>
            </a:r>
            <a:r>
              <a:rPr lang="en-US" smtClean="0"/>
              <a:t>your education, work experiences, </a:t>
            </a:r>
            <a:r>
              <a:rPr lang="en-US" dirty="0" smtClean="0"/>
              <a:t>and qualifications.</a:t>
            </a:r>
          </a:p>
          <a:p>
            <a:r>
              <a:rPr lang="en-US" dirty="0" smtClean="0"/>
              <a:t>Unlike a CV, a resume should only be 1-2 pages long.</a:t>
            </a:r>
          </a:p>
          <a:p>
            <a:r>
              <a:rPr lang="en-US" dirty="0" smtClean="0"/>
              <a:t>Resumes are usually used in business/industry settings, with the goal of obtaining an interview.</a:t>
            </a:r>
          </a:p>
          <a:p>
            <a:r>
              <a:rPr lang="en-US" dirty="0" smtClean="0"/>
              <a:t>Most resumes include information about an applicant’s education, employment history, qualifications, and/or skills that are relevant to the job for which they are applying. They are tailored to each specific job.</a:t>
            </a:r>
          </a:p>
          <a:p>
            <a:r>
              <a:rPr lang="en-US" dirty="0" smtClean="0"/>
              <a:t>Resumes are selective and may not include all experiences; or, they may include different information for different job applications.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Resume Content</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92500" lnSpcReduction="20000"/>
          </a:bodyPr>
          <a:lstStyle/>
          <a:p>
            <a:r>
              <a:rPr lang="en-US" dirty="0"/>
              <a:t>As with the CV, certain sections are conventional: </a:t>
            </a:r>
            <a:endParaRPr lang="en-US" dirty="0" smtClean="0"/>
          </a:p>
          <a:p>
            <a:pPr lvl="1"/>
            <a:r>
              <a:rPr lang="en-US" dirty="0" smtClean="0"/>
              <a:t>Contact information</a:t>
            </a:r>
          </a:p>
          <a:p>
            <a:pPr lvl="1"/>
            <a:r>
              <a:rPr lang="en-US" dirty="0" smtClean="0"/>
              <a:t>Objective statement (brief summary of the position(s) you are applying for and your main qualifications)</a:t>
            </a:r>
          </a:p>
          <a:p>
            <a:pPr lvl="1"/>
            <a:r>
              <a:rPr lang="en-US" dirty="0" smtClean="0"/>
              <a:t>Education</a:t>
            </a:r>
          </a:p>
          <a:p>
            <a:pPr lvl="1"/>
            <a:r>
              <a:rPr lang="en-US" dirty="0" smtClean="0"/>
              <a:t>Work experience</a:t>
            </a:r>
          </a:p>
          <a:p>
            <a:pPr lvl="1"/>
            <a:r>
              <a:rPr lang="en-US" dirty="0" smtClean="0"/>
              <a:t>Skills</a:t>
            </a:r>
          </a:p>
          <a:p>
            <a:pPr lvl="1"/>
            <a:r>
              <a:rPr lang="en-US" dirty="0" smtClean="0"/>
              <a:t>Honors </a:t>
            </a:r>
            <a:r>
              <a:rPr lang="en-US" dirty="0"/>
              <a:t>and </a:t>
            </a:r>
            <a:r>
              <a:rPr lang="en-US" dirty="0" smtClean="0"/>
              <a:t>activities</a:t>
            </a:r>
          </a:p>
          <a:p>
            <a:r>
              <a:rPr lang="en-US" dirty="0" smtClean="0"/>
              <a:t>However</a:t>
            </a:r>
            <a:r>
              <a:rPr lang="en-US" dirty="0"/>
              <a:t>, you can invent new sections as necessary</a:t>
            </a:r>
            <a:r>
              <a:rPr lang="en-US" dirty="0" smtClean="0"/>
              <a:t>.</a:t>
            </a:r>
          </a:p>
          <a:p>
            <a:r>
              <a:rPr lang="en-US" dirty="0" smtClean="0"/>
              <a:t>Unlike the CV, you won’t give as much detail about academics and research (e.g., dissertation title, publications, classes taught). However, you will give more detail about work experience and other categories if appropriate.</a:t>
            </a:r>
            <a:endParaRPr lang="en-US" dirty="0"/>
          </a:p>
          <a:p>
            <a:endParaRPr lang="en-US" dirty="0"/>
          </a:p>
        </p:txBody>
      </p:sp>
    </p:spTree>
    <p:extLst>
      <p:ext uri="{BB962C8B-B14F-4D97-AF65-F5344CB8AC3E}">
        <p14:creationId xmlns:p14="http://schemas.microsoft.com/office/powerpoint/2010/main" val="255541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Resume Organization</a:t>
            </a:r>
            <a:endParaRPr lang="en-US" dirty="0"/>
          </a:p>
        </p:txBody>
      </p:sp>
      <p:sp>
        <p:nvSpPr>
          <p:cNvPr id="3" name="Content Placeholder 2"/>
          <p:cNvSpPr>
            <a:spLocks noGrp="1"/>
          </p:cNvSpPr>
          <p:nvPr>
            <p:ph sz="quarter" idx="1"/>
          </p:nvPr>
        </p:nvSpPr>
        <p:spPr/>
        <p:txBody>
          <a:bodyPr/>
          <a:lstStyle/>
          <a:p>
            <a:r>
              <a:rPr lang="en-US" dirty="0" smtClean="0"/>
              <a:t>Contact information and objective statement are the first two sections</a:t>
            </a:r>
          </a:p>
          <a:p>
            <a:r>
              <a:rPr lang="en-US" dirty="0" smtClean="0"/>
              <a:t>For the rest of the resume, two organizational schemes are appropriate:</a:t>
            </a:r>
          </a:p>
          <a:p>
            <a:pPr lvl="1"/>
            <a:r>
              <a:rPr lang="en-US" dirty="0" smtClean="0"/>
              <a:t>Chronological-items are listed in reverse chronological order</a:t>
            </a:r>
          </a:p>
          <a:p>
            <a:pPr lvl="1"/>
            <a:r>
              <a:rPr lang="en-US" dirty="0" smtClean="0"/>
              <a:t>Rhetorical/emphatic-items are listed in the order of importance</a:t>
            </a:r>
          </a:p>
          <a:p>
            <a:pPr lvl="2"/>
            <a:r>
              <a:rPr lang="en-US" dirty="0" smtClean="0"/>
              <a:t>Always use rhetorical/emphatic organization when listing job descriptions and skills (items that aren’t chronological)</a:t>
            </a:r>
          </a:p>
        </p:txBody>
      </p:sp>
    </p:spTree>
    <p:extLst>
      <p:ext uri="{BB962C8B-B14F-4D97-AF65-F5344CB8AC3E}">
        <p14:creationId xmlns:p14="http://schemas.microsoft.com/office/powerpoint/2010/main" val="2244218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#2</a:t>
            </a:r>
            <a:endParaRPr lang="en-US" dirty="0"/>
          </a:p>
        </p:txBody>
      </p:sp>
      <p:sp>
        <p:nvSpPr>
          <p:cNvPr id="3" name="Content Placeholder 2"/>
          <p:cNvSpPr>
            <a:spLocks noGrp="1"/>
          </p:cNvSpPr>
          <p:nvPr>
            <p:ph sz="quarter" idx="1"/>
          </p:nvPr>
        </p:nvSpPr>
        <p:spPr/>
        <p:txBody>
          <a:bodyPr/>
          <a:lstStyle/>
          <a:p>
            <a:pPr>
              <a:buNone/>
            </a:pPr>
            <a:r>
              <a:rPr lang="en-US" dirty="0"/>
              <a:t>In groups of 3-4, consider the sample </a:t>
            </a:r>
            <a:r>
              <a:rPr lang="en-US" dirty="0" smtClean="0"/>
              <a:t>resume </a:t>
            </a:r>
            <a:r>
              <a:rPr lang="en-US" dirty="0"/>
              <a:t>on </a:t>
            </a:r>
            <a:r>
              <a:rPr lang="en-US" dirty="0" smtClean="0"/>
              <a:t>p. 11 </a:t>
            </a:r>
            <a:r>
              <a:rPr lang="en-US" dirty="0"/>
              <a:t>of your packet.</a:t>
            </a:r>
          </a:p>
          <a:p>
            <a:r>
              <a:rPr lang="en-US" dirty="0" smtClean="0"/>
              <a:t>What </a:t>
            </a:r>
            <a:r>
              <a:rPr lang="en-US" dirty="0"/>
              <a:t>do the organizational choices and choices of detail show about the priorities and strengths of this individual? </a:t>
            </a:r>
          </a:p>
          <a:p>
            <a:r>
              <a:rPr lang="en-US" dirty="0"/>
              <a:t>What other characteristics of strong </a:t>
            </a:r>
            <a:r>
              <a:rPr lang="en-US" dirty="0" smtClean="0"/>
              <a:t>resumes do </a:t>
            </a:r>
            <a:r>
              <a:rPr lang="en-US" dirty="0"/>
              <a:t>these samples have or lack?</a:t>
            </a:r>
          </a:p>
          <a:p>
            <a:r>
              <a:rPr lang="en-US" dirty="0" smtClean="0"/>
              <a:t>What did you notice about the formatting?</a:t>
            </a:r>
            <a:endParaRPr lang="en-US" dirty="0"/>
          </a:p>
        </p:txBody>
      </p:sp>
    </p:spTree>
    <p:extLst>
      <p:ext uri="{BB962C8B-B14F-4D97-AF65-F5344CB8AC3E}">
        <p14:creationId xmlns:p14="http://schemas.microsoft.com/office/powerpoint/2010/main" val="3088565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Formatting CVs and Resumes</a:t>
            </a:r>
            <a:endParaRPr lang="en-US" dirty="0"/>
          </a:p>
        </p:txBody>
      </p:sp>
      <p:sp>
        <p:nvSpPr>
          <p:cNvPr id="3" name="Content Placeholder 2"/>
          <p:cNvSpPr>
            <a:spLocks noGrp="1"/>
          </p:cNvSpPr>
          <p:nvPr>
            <p:ph sz="quarter" idx="1"/>
          </p:nvPr>
        </p:nvSpPr>
        <p:spPr>
          <a:xfrm>
            <a:off x="301752" y="1527048"/>
            <a:ext cx="8537448" cy="4873752"/>
          </a:xfrm>
        </p:spPr>
        <p:txBody>
          <a:bodyPr>
            <a:normAutofit fontScale="92500" lnSpcReduction="10000"/>
          </a:bodyPr>
          <a:lstStyle/>
          <a:p>
            <a:r>
              <a:rPr lang="en-US" dirty="0" smtClean="0"/>
              <a:t>Use 11 or 12 pt. font.</a:t>
            </a:r>
          </a:p>
          <a:p>
            <a:r>
              <a:rPr lang="en-US" dirty="0" smtClean="0"/>
              <a:t>Use 2-3 strong lines that go across the page.</a:t>
            </a:r>
          </a:p>
          <a:p>
            <a:r>
              <a:rPr lang="en-US" dirty="0" smtClean="0"/>
              <a:t>Limit yourself to 2-3 </a:t>
            </a:r>
            <a:r>
              <a:rPr lang="en-US" i="1" dirty="0" smtClean="0"/>
              <a:t>typefaces</a:t>
            </a:r>
            <a:r>
              <a:rPr lang="en-US" dirty="0" smtClean="0"/>
              <a:t> (including bold and italics).</a:t>
            </a:r>
          </a:p>
          <a:p>
            <a:r>
              <a:rPr lang="en-US" dirty="0" smtClean="0"/>
              <a:t>Use bulleted lists to organize sections. Remember, resumes tend to include more descriptions than CVs.</a:t>
            </a:r>
          </a:p>
          <a:p>
            <a:r>
              <a:rPr lang="en-US" dirty="0" smtClean="0"/>
              <a:t>Keep in mind </a:t>
            </a:r>
            <a:r>
              <a:rPr lang="en-US" i="1" dirty="0" smtClean="0"/>
              <a:t>balance</a:t>
            </a:r>
            <a:r>
              <a:rPr lang="en-US" dirty="0" smtClean="0"/>
              <a:t>, </a:t>
            </a:r>
            <a:r>
              <a:rPr lang="en-US" i="1" dirty="0" smtClean="0"/>
              <a:t>symmetry</a:t>
            </a:r>
            <a:r>
              <a:rPr lang="en-US" dirty="0" smtClean="0"/>
              <a:t>, and </a:t>
            </a:r>
            <a:r>
              <a:rPr lang="en-US" i="1" dirty="0" smtClean="0"/>
              <a:t>white space</a:t>
            </a:r>
            <a:r>
              <a:rPr lang="en-US" dirty="0" smtClean="0"/>
              <a:t>—your CV should look full, but not crowded. </a:t>
            </a:r>
          </a:p>
          <a:p>
            <a:r>
              <a:rPr lang="en-US" dirty="0" smtClean="0"/>
              <a:t>Above all: make sure your format is consistent between sections!</a:t>
            </a:r>
          </a:p>
          <a:p>
            <a:r>
              <a:rPr lang="en-US" dirty="0" smtClean="0"/>
              <a:t>If you are printing the document, use high quality white or off-white paper.</a:t>
            </a:r>
            <a:endParaRPr lang="en-US" dirty="0"/>
          </a:p>
        </p:txBody>
      </p:sp>
    </p:spTree>
    <p:extLst>
      <p:ext uri="{BB962C8B-B14F-4D97-AF65-F5344CB8AC3E}">
        <p14:creationId xmlns:p14="http://schemas.microsoft.com/office/powerpoint/2010/main" val="940441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Design: Things to Keep in Mind</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92500"/>
          </a:bodyPr>
          <a:lstStyle/>
          <a:p>
            <a:r>
              <a:rPr lang="en-US" dirty="0" smtClean="0"/>
              <a:t>Avoid templates, or at least alter them: templates don’t always fit a given situation, and if too many people use the same template, the documents look very similar.</a:t>
            </a:r>
          </a:p>
          <a:p>
            <a:r>
              <a:rPr lang="en-US" dirty="0" smtClean="0"/>
              <a:t>If everything stands out, then nothing does.</a:t>
            </a:r>
          </a:p>
          <a:p>
            <a:r>
              <a:rPr lang="en-US" dirty="0" smtClean="0"/>
              <a:t>The (Western) eye is attracted to the top and left of the page—put the most important information there.</a:t>
            </a:r>
          </a:p>
          <a:p>
            <a:r>
              <a:rPr lang="en-US" dirty="0" smtClean="0"/>
              <a:t>You should be able to see the different sections clearly if you stand and look down at the resume/CV on the floor by your feet.</a:t>
            </a:r>
          </a:p>
          <a:p>
            <a:r>
              <a:rPr lang="en-US" dirty="0" smtClean="0"/>
              <a:t>You should be able to clearly read the name at the top of the document from across a long conference table.</a:t>
            </a:r>
            <a:endParaRPr lang="en-US" dirty="0"/>
          </a:p>
        </p:txBody>
      </p:sp>
    </p:spTree>
    <p:extLst>
      <p:ext uri="{BB962C8B-B14F-4D97-AF65-F5344CB8AC3E}">
        <p14:creationId xmlns:p14="http://schemas.microsoft.com/office/powerpoint/2010/main" val="2672216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CV to Resume</a:t>
            </a:r>
            <a:endParaRPr lang="en-US" dirty="0"/>
          </a:p>
        </p:txBody>
      </p:sp>
      <p:sp>
        <p:nvSpPr>
          <p:cNvPr id="3" name="Content Placeholder 2"/>
          <p:cNvSpPr>
            <a:spLocks noGrp="1"/>
          </p:cNvSpPr>
          <p:nvPr>
            <p:ph sz="quarter" idx="1"/>
          </p:nvPr>
        </p:nvSpPr>
        <p:spPr>
          <a:xfrm>
            <a:off x="301752" y="1527048"/>
            <a:ext cx="8503920" cy="4797552"/>
          </a:xfrm>
        </p:spPr>
        <p:txBody>
          <a:bodyPr>
            <a:normAutofit lnSpcReduction="10000"/>
          </a:bodyPr>
          <a:lstStyle/>
          <a:p>
            <a:r>
              <a:rPr lang="en-US" dirty="0" smtClean="0"/>
              <a:t>Show how your qualifications make you a good fit for the position. </a:t>
            </a:r>
          </a:p>
          <a:p>
            <a:r>
              <a:rPr lang="en-US" dirty="0" smtClean="0"/>
              <a:t>You may need to describe academic and work experiences in different ways to show how your qualifications fit the particular job for which you are applying.</a:t>
            </a:r>
          </a:p>
          <a:p>
            <a:r>
              <a:rPr lang="en-US" dirty="0" smtClean="0"/>
              <a:t>Focus less on the details of your research and teaching (i.e., the topic of your dissertation or classes you’ve taught) and more on the transferable skills and knowledge base that qualify you for the job.</a:t>
            </a:r>
          </a:p>
          <a:p>
            <a:r>
              <a:rPr lang="en-US" dirty="0" smtClean="0"/>
              <a:t>Fit all information on one page—two </a:t>
            </a:r>
            <a:r>
              <a:rPr lang="en-US" b="1" dirty="0" smtClean="0"/>
              <a:t>at most.</a:t>
            </a:r>
          </a:p>
          <a:p>
            <a:endParaRPr lang="en-US" dirty="0" smtClean="0"/>
          </a:p>
          <a:p>
            <a:endParaRPr lang="en-US" dirty="0"/>
          </a:p>
        </p:txBody>
      </p:sp>
    </p:spTree>
    <p:extLst>
      <p:ext uri="{BB962C8B-B14F-4D97-AF65-F5344CB8AC3E}">
        <p14:creationId xmlns:p14="http://schemas.microsoft.com/office/powerpoint/2010/main" val="3206196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#3</a:t>
            </a:r>
            <a:endParaRPr lang="en-US" dirty="0"/>
          </a:p>
        </p:txBody>
      </p:sp>
      <p:sp>
        <p:nvSpPr>
          <p:cNvPr id="3" name="Content Placeholder 2"/>
          <p:cNvSpPr>
            <a:spLocks noGrp="1"/>
          </p:cNvSpPr>
          <p:nvPr>
            <p:ph sz="quarter" idx="1"/>
          </p:nvPr>
        </p:nvSpPr>
        <p:spPr/>
        <p:txBody>
          <a:bodyPr/>
          <a:lstStyle/>
          <a:p>
            <a:pPr>
              <a:buNone/>
            </a:pPr>
            <a:r>
              <a:rPr lang="en-US" dirty="0" smtClean="0"/>
              <a:t>In groups, look at the sample CVs on pp. 5-10. How might this individual translate this information from his CV to a resume? (The CVs contain similar information, so you may look at either.)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#4</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92500" lnSpcReduction="10000"/>
          </a:bodyPr>
          <a:lstStyle/>
          <a:p>
            <a:pPr marL="0" indent="0">
              <a:buNone/>
            </a:pPr>
            <a:r>
              <a:rPr lang="en-US" dirty="0" smtClean="0"/>
              <a:t>Get into groups of 3. If you have brought your CV or resume with you, exchange copies with two partners.</a:t>
            </a:r>
          </a:p>
          <a:p>
            <a:r>
              <a:rPr lang="en-US" dirty="0" smtClean="0"/>
              <a:t>Write suggestions or ask questions in the margins.</a:t>
            </a:r>
          </a:p>
          <a:p>
            <a:r>
              <a:rPr lang="en-US" dirty="0" smtClean="0"/>
              <a:t>Consider the following:</a:t>
            </a:r>
          </a:p>
          <a:p>
            <a:pPr lvl="1"/>
            <a:r>
              <a:rPr lang="en-US" dirty="0" smtClean="0"/>
              <a:t>What information does the document include? Are there sections that are missing or, conversely, that are unnecessary? Should the author combine or retitle certain sections? Identify one strong example of detail and one place where more detail would improve the document.</a:t>
            </a:r>
          </a:p>
          <a:p>
            <a:pPr lvl="1"/>
            <a:r>
              <a:rPr lang="en-US" dirty="0" smtClean="0"/>
              <a:t>How is the document organized? Does that organization fit the document’s purpose?</a:t>
            </a:r>
          </a:p>
          <a:p>
            <a:pPr lvl="1"/>
            <a:r>
              <a:rPr lang="en-US" dirty="0" smtClean="0"/>
              <a:t>How is the document formatted? Identify one strong layout strategy and one that could be improved.</a:t>
            </a:r>
          </a:p>
          <a:p>
            <a:pPr lvl="1"/>
            <a:r>
              <a:rPr lang="en-US" dirty="0" smtClean="0"/>
              <a:t>Mark any problems in consistency (verb tense, formatting, etc.).</a:t>
            </a:r>
            <a:endParaRPr lang="en-US" dirty="0"/>
          </a:p>
        </p:txBody>
      </p:sp>
    </p:spTree>
    <p:extLst>
      <p:ext uri="{BB962C8B-B14F-4D97-AF65-F5344CB8AC3E}">
        <p14:creationId xmlns:p14="http://schemas.microsoft.com/office/powerpoint/2010/main" val="2108579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2819400"/>
            <a:ext cx="6400800" cy="3276600"/>
          </a:xfrm>
        </p:spPr>
        <p:txBody>
          <a:bodyPr>
            <a:normAutofit/>
          </a:bodyPr>
          <a:lstStyle/>
          <a:p>
            <a:r>
              <a:rPr lang="en-US" sz="2800" dirty="0" smtClean="0"/>
              <a:t>Thank you for coming!</a:t>
            </a:r>
          </a:p>
          <a:p>
            <a:endParaRPr lang="en-US" sz="2800" dirty="0"/>
          </a:p>
          <a:p>
            <a:r>
              <a:rPr lang="en-US" sz="2800" dirty="0" smtClean="0"/>
              <a:t>Please fill out and return your evaluation form as you leave.</a:t>
            </a:r>
            <a:endParaRPr lang="en-US" sz="2800" dirty="0"/>
          </a:p>
        </p:txBody>
      </p:sp>
      <p:sp>
        <p:nvSpPr>
          <p:cNvPr id="3" name="Title 2"/>
          <p:cNvSpPr>
            <a:spLocks noGrp="1"/>
          </p:cNvSpPr>
          <p:nvPr>
            <p:ph type="ctrTitle"/>
          </p:nvPr>
        </p:nvSpPr>
        <p:spPr/>
        <p:txBody>
          <a:bodyPr>
            <a:normAutofit/>
          </a:bodyPr>
          <a:lstStyle/>
          <a:p>
            <a:r>
              <a:rPr lang="en-US" sz="9600" dirty="0" smtClean="0"/>
              <a:t>THE END</a:t>
            </a:r>
            <a:endParaRPr lang="en-US" sz="9600" dirty="0"/>
          </a:p>
        </p:txBody>
      </p:sp>
    </p:spTree>
    <p:extLst>
      <p:ext uri="{BB962C8B-B14F-4D97-AF65-F5344CB8AC3E}">
        <p14:creationId xmlns:p14="http://schemas.microsoft.com/office/powerpoint/2010/main" val="1619919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Writing Center</a:t>
            </a:r>
            <a:endParaRPr lang="en-US" dirty="0"/>
          </a:p>
        </p:txBody>
      </p:sp>
      <p:sp>
        <p:nvSpPr>
          <p:cNvPr id="3" name="Content Placeholder 2"/>
          <p:cNvSpPr>
            <a:spLocks noGrp="1"/>
          </p:cNvSpPr>
          <p:nvPr>
            <p:ph sz="quarter" idx="1"/>
          </p:nvPr>
        </p:nvSpPr>
        <p:spPr>
          <a:xfrm>
            <a:off x="301752" y="1527048"/>
            <a:ext cx="8503920" cy="4797552"/>
          </a:xfrm>
        </p:spPr>
        <p:txBody>
          <a:bodyPr>
            <a:normAutofit lnSpcReduction="10000"/>
          </a:bodyPr>
          <a:lstStyle/>
          <a:p>
            <a:r>
              <a:rPr lang="en-US" dirty="0" smtClean="0"/>
              <a:t>One-on-one consultations</a:t>
            </a:r>
          </a:p>
          <a:p>
            <a:r>
              <a:rPr lang="en-US" dirty="0" smtClean="0"/>
              <a:t>All types and stages of writing</a:t>
            </a:r>
          </a:p>
          <a:p>
            <a:r>
              <a:rPr lang="en-US" dirty="0" smtClean="0"/>
              <a:t>We can help with:</a:t>
            </a:r>
          </a:p>
          <a:p>
            <a:pPr lvl="1"/>
            <a:r>
              <a:rPr lang="en-US" dirty="0" smtClean="0"/>
              <a:t>Brainstorming</a:t>
            </a:r>
          </a:p>
          <a:p>
            <a:pPr lvl="1"/>
            <a:r>
              <a:rPr lang="en-US" dirty="0" smtClean="0"/>
              <a:t>Understanding an assignment</a:t>
            </a:r>
          </a:p>
          <a:p>
            <a:pPr lvl="1"/>
            <a:r>
              <a:rPr lang="en-US" dirty="0" smtClean="0"/>
              <a:t>Learning from professor feedback</a:t>
            </a:r>
          </a:p>
          <a:p>
            <a:pPr lvl="1"/>
            <a:r>
              <a:rPr lang="en-US" dirty="0" smtClean="0"/>
              <a:t>Working with resources</a:t>
            </a:r>
          </a:p>
          <a:p>
            <a:pPr lvl="1"/>
            <a:r>
              <a:rPr lang="en-US" dirty="0" smtClean="0"/>
              <a:t>Revision</a:t>
            </a:r>
          </a:p>
          <a:p>
            <a:r>
              <a:rPr lang="en-US" dirty="0" smtClean="0"/>
              <a:t>To schedule, see our website: </a:t>
            </a:r>
            <a:r>
              <a:rPr lang="en-US" dirty="0" smtClean="0">
                <a:hlinkClick r:id="rId2"/>
              </a:rPr>
              <a:t>http://pwr.la.psu.edu/resources/graduate-writing-center/GWC</a:t>
            </a: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Goals</a:t>
            </a:r>
            <a:endParaRPr lang="en-US" dirty="0"/>
          </a:p>
        </p:txBody>
      </p:sp>
      <p:sp>
        <p:nvSpPr>
          <p:cNvPr id="3" name="Content Placeholder 2"/>
          <p:cNvSpPr>
            <a:spLocks noGrp="1"/>
          </p:cNvSpPr>
          <p:nvPr>
            <p:ph sz="quarter" idx="1"/>
          </p:nvPr>
        </p:nvSpPr>
        <p:spPr/>
        <p:txBody>
          <a:bodyPr/>
          <a:lstStyle/>
          <a:p>
            <a:r>
              <a:rPr lang="en-US" sz="3200" dirty="0" smtClean="0"/>
              <a:t>To identify the rhetorical situations surrounding CVs and resumes </a:t>
            </a:r>
          </a:p>
          <a:p>
            <a:r>
              <a:rPr lang="en-US" sz="3200" dirty="0" smtClean="0"/>
              <a:t>To review the conventions of CVs and resumes </a:t>
            </a:r>
          </a:p>
          <a:p>
            <a:r>
              <a:rPr lang="en-US" sz="3200" dirty="0" smtClean="0"/>
              <a:t>To develop strategies to highlight your strengths and unique experiences</a:t>
            </a:r>
          </a:p>
          <a:p>
            <a:r>
              <a:rPr lang="en-US" sz="3200" dirty="0" smtClean="0"/>
              <a:t>To discuss basic design principles and apply them to these genres.</a:t>
            </a:r>
          </a:p>
          <a:p>
            <a:pPr>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CVs: An Overview</a:t>
            </a:r>
            <a:endParaRPr lang="en-US" dirty="0"/>
          </a:p>
        </p:txBody>
      </p:sp>
      <p:sp>
        <p:nvSpPr>
          <p:cNvPr id="3" name="Content Placeholder 2"/>
          <p:cNvSpPr>
            <a:spLocks noGrp="1"/>
          </p:cNvSpPr>
          <p:nvPr>
            <p:ph sz="quarter" idx="1"/>
          </p:nvPr>
        </p:nvSpPr>
        <p:spPr>
          <a:xfrm>
            <a:off x="301752" y="1371600"/>
            <a:ext cx="8503920" cy="4953000"/>
          </a:xfrm>
        </p:spPr>
        <p:txBody>
          <a:bodyPr>
            <a:noAutofit/>
          </a:bodyPr>
          <a:lstStyle/>
          <a:p>
            <a:pPr>
              <a:lnSpc>
                <a:spcPct val="90000"/>
              </a:lnSpc>
            </a:pPr>
            <a:r>
              <a:rPr lang="en-US" sz="2800" dirty="0" smtClean="0"/>
              <a:t>A curriculum vita (Latin for “course of a life”) is a record of your educational background and academic experiences, meant to showcase your qualifications.</a:t>
            </a:r>
          </a:p>
          <a:p>
            <a:pPr>
              <a:lnSpc>
                <a:spcPct val="90000"/>
              </a:lnSpc>
            </a:pPr>
            <a:r>
              <a:rPr lang="en-US" sz="2800" dirty="0" smtClean="0"/>
              <a:t>CVs are used primarily in academic settings</a:t>
            </a:r>
          </a:p>
          <a:p>
            <a:pPr>
              <a:lnSpc>
                <a:spcPct val="90000"/>
              </a:lnSpc>
            </a:pPr>
            <a:r>
              <a:rPr lang="en-US" sz="2800" dirty="0" smtClean="0"/>
              <a:t>Most CVs focus on the three-part mission of the university: teaching, research, and service.</a:t>
            </a:r>
          </a:p>
          <a:p>
            <a:pPr>
              <a:lnSpc>
                <a:spcPct val="90000"/>
              </a:lnSpc>
            </a:pPr>
            <a:r>
              <a:rPr lang="en-US" sz="2800" dirty="0" smtClean="0"/>
              <a:t>They are full, detailed accounts of your experience, so they may be several pages long.</a:t>
            </a:r>
          </a:p>
          <a:p>
            <a:pPr>
              <a:lnSpc>
                <a:spcPct val="90000"/>
              </a:lnSpc>
            </a:pPr>
            <a:r>
              <a:rPr lang="en-US" sz="2800" dirty="0" smtClean="0"/>
              <a:t>CVs are “living documents”; they should be updated often to reflect new information and accomplishments.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CV Content</a:t>
            </a:r>
            <a:endParaRPr lang="en-US" dirty="0"/>
          </a:p>
        </p:txBody>
      </p:sp>
      <p:sp>
        <p:nvSpPr>
          <p:cNvPr id="3" name="Content Placeholder 2"/>
          <p:cNvSpPr>
            <a:spLocks noGrp="1"/>
          </p:cNvSpPr>
          <p:nvPr>
            <p:ph sz="quarter" idx="1"/>
          </p:nvPr>
        </p:nvSpPr>
        <p:spPr>
          <a:xfrm>
            <a:off x="301752" y="1527048"/>
            <a:ext cx="8503920" cy="4797552"/>
          </a:xfrm>
        </p:spPr>
        <p:txBody>
          <a:bodyPr>
            <a:normAutofit/>
          </a:bodyPr>
          <a:lstStyle/>
          <a:p>
            <a:r>
              <a:rPr lang="en-US" dirty="0" smtClean="0"/>
              <a:t>Contact information</a:t>
            </a:r>
          </a:p>
          <a:p>
            <a:pPr lvl="1"/>
            <a:r>
              <a:rPr lang="en-US" dirty="0" smtClean="0"/>
              <a:t>DO NOT	include personal information, such as sex, age, race, nationality, or marital status.</a:t>
            </a:r>
          </a:p>
          <a:p>
            <a:r>
              <a:rPr lang="en-US" dirty="0" smtClean="0"/>
              <a:t>Education</a:t>
            </a:r>
          </a:p>
          <a:p>
            <a:pPr lvl="1"/>
            <a:r>
              <a:rPr lang="en-US" dirty="0" smtClean="0"/>
              <a:t>Title of thesis, abstract, and advisors</a:t>
            </a:r>
          </a:p>
          <a:p>
            <a:pPr lvl="1"/>
            <a:r>
              <a:rPr lang="en-US" dirty="0" smtClean="0"/>
              <a:t>Post-doctoral work</a:t>
            </a:r>
          </a:p>
          <a:p>
            <a:r>
              <a:rPr lang="en-US" dirty="0" smtClean="0"/>
              <a:t>Research</a:t>
            </a:r>
          </a:p>
          <a:p>
            <a:pPr lvl="1"/>
            <a:r>
              <a:rPr lang="en-US" dirty="0" smtClean="0"/>
              <a:t>Publication and conferences</a:t>
            </a:r>
          </a:p>
          <a:p>
            <a:pPr lvl="1"/>
            <a:r>
              <a:rPr lang="en-US" dirty="0" smtClean="0"/>
              <a:t>Honors (fellowships, grants, awards)</a:t>
            </a:r>
          </a:p>
          <a:p>
            <a:pPr lvl="1"/>
            <a:r>
              <a:rPr lang="en-US" dirty="0" smtClean="0"/>
              <a:t>Relevant coursework (if illustrative or unusual)</a:t>
            </a:r>
          </a:p>
          <a:p>
            <a:pPr lvl="1"/>
            <a:r>
              <a:rPr lang="en-US" dirty="0" smtClean="0"/>
              <a:t>Research assistantships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CV Content (cont.)</a:t>
            </a:r>
            <a:endParaRPr lang="en-US" dirty="0"/>
          </a:p>
        </p:txBody>
      </p:sp>
      <p:sp>
        <p:nvSpPr>
          <p:cNvPr id="3" name="Content Placeholder 2"/>
          <p:cNvSpPr>
            <a:spLocks noGrp="1"/>
          </p:cNvSpPr>
          <p:nvPr>
            <p:ph sz="quarter" idx="1"/>
          </p:nvPr>
        </p:nvSpPr>
        <p:spPr/>
        <p:txBody>
          <a:bodyPr/>
          <a:lstStyle/>
          <a:p>
            <a:r>
              <a:rPr lang="en-US" dirty="0" smtClean="0"/>
              <a:t>Teaching</a:t>
            </a:r>
          </a:p>
          <a:p>
            <a:pPr lvl="1"/>
            <a:r>
              <a:rPr lang="en-US" dirty="0" smtClean="0"/>
              <a:t>Courses Taught</a:t>
            </a:r>
          </a:p>
          <a:p>
            <a:pPr lvl="1"/>
            <a:r>
              <a:rPr lang="en-US" dirty="0" smtClean="0"/>
              <a:t>Research Assistantships</a:t>
            </a:r>
          </a:p>
          <a:p>
            <a:r>
              <a:rPr lang="en-US" dirty="0" smtClean="0"/>
              <a:t>Service</a:t>
            </a:r>
          </a:p>
          <a:p>
            <a:pPr lvl="1"/>
            <a:r>
              <a:rPr lang="en-US" dirty="0" smtClean="0"/>
              <a:t>Student organizations</a:t>
            </a:r>
          </a:p>
          <a:p>
            <a:pPr lvl="1"/>
            <a:r>
              <a:rPr lang="en-US" dirty="0" smtClean="0"/>
              <a:t>Committees</a:t>
            </a:r>
          </a:p>
          <a:p>
            <a:pPr lvl="1"/>
            <a:r>
              <a:rPr lang="en-US" dirty="0" smtClean="0"/>
              <a:t>Community service or outreach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CV Organization</a:t>
            </a:r>
            <a:endParaRPr lang="en-US" dirty="0"/>
          </a:p>
        </p:txBody>
      </p:sp>
      <p:sp>
        <p:nvSpPr>
          <p:cNvPr id="3" name="Content Placeholder 2"/>
          <p:cNvSpPr>
            <a:spLocks noGrp="1"/>
          </p:cNvSpPr>
          <p:nvPr>
            <p:ph sz="quarter" idx="1"/>
          </p:nvPr>
        </p:nvSpPr>
        <p:spPr>
          <a:xfrm>
            <a:off x="301752" y="1527048"/>
            <a:ext cx="8503920" cy="4873752"/>
          </a:xfrm>
        </p:spPr>
        <p:txBody>
          <a:bodyPr/>
          <a:lstStyle/>
          <a:p>
            <a:r>
              <a:rPr lang="en-US" dirty="0" smtClean="0"/>
              <a:t>Put the most important sections first. Think about your audience—what is important to them? Emphasize research or teaching credentials accordingly.</a:t>
            </a:r>
          </a:p>
          <a:p>
            <a:r>
              <a:rPr lang="en-US" dirty="0" smtClean="0"/>
              <a:t>Offer descriptions and details that show how your qualifications are particularly suited to this position or department.</a:t>
            </a:r>
          </a:p>
          <a:p>
            <a:r>
              <a:rPr lang="en-US" dirty="0" smtClean="0"/>
              <a:t>Place contact information and education in the first two sections.</a:t>
            </a:r>
          </a:p>
          <a:p>
            <a:r>
              <a:rPr lang="en-US" dirty="0" smtClean="0"/>
              <a:t>Within sections, put items in reverse chronological order.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a:t>
            </a:r>
            <a:endParaRPr lang="en-US" dirty="0"/>
          </a:p>
        </p:txBody>
      </p:sp>
      <p:sp>
        <p:nvSpPr>
          <p:cNvPr id="3" name="Content Placeholder 2"/>
          <p:cNvSpPr>
            <a:spLocks noGrp="1"/>
          </p:cNvSpPr>
          <p:nvPr>
            <p:ph sz="quarter" idx="1"/>
          </p:nvPr>
        </p:nvSpPr>
        <p:spPr/>
        <p:txBody>
          <a:bodyPr/>
          <a:lstStyle/>
          <a:p>
            <a:pPr>
              <a:buNone/>
            </a:pPr>
            <a:r>
              <a:rPr lang="en-US" dirty="0" smtClean="0"/>
              <a:t>In groups of 3-4, consider the sample CVs on pp. 5-10 of your packet.</a:t>
            </a:r>
          </a:p>
          <a:p>
            <a:r>
              <a:rPr lang="en-US" dirty="0" smtClean="0"/>
              <a:t>Compare and contrast the organization of the two CVs. What conclusions can we draw about the purpose of each CV?</a:t>
            </a:r>
          </a:p>
          <a:p>
            <a:r>
              <a:rPr lang="en-US" dirty="0" smtClean="0"/>
              <a:t>What do the organizational choices and choices of detail show about the priorities and strengths of this individual? </a:t>
            </a:r>
          </a:p>
          <a:p>
            <a:r>
              <a:rPr lang="en-US" dirty="0" smtClean="0"/>
              <a:t>What other characteristics of strong CVs do these samples have or lack?</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Resumes: An Overview</a:t>
            </a:r>
            <a:endParaRPr lang="en-US" dirty="0"/>
          </a:p>
        </p:txBody>
      </p:sp>
      <p:sp>
        <p:nvSpPr>
          <p:cNvPr id="3" name="Content Placeholder 2"/>
          <p:cNvSpPr>
            <a:spLocks noGrp="1"/>
          </p:cNvSpPr>
          <p:nvPr>
            <p:ph sz="quarter" idx="1"/>
          </p:nvPr>
        </p:nvSpPr>
        <p:spPr/>
        <p:txBody>
          <a:bodyPr/>
          <a:lstStyle/>
          <a:p>
            <a:pPr marL="0" indent="0">
              <a:buNone/>
            </a:pPr>
            <a:r>
              <a:rPr lang="en-US" dirty="0"/>
              <a:t>C</a:t>
            </a:r>
            <a:r>
              <a:rPr lang="en-US" dirty="0" smtClean="0"/>
              <a:t>onsider the resume on p. 5 of your packet. How does it differ from the CVs you just analyzed? Think about content, organization, and formatting.</a:t>
            </a:r>
          </a:p>
          <a:p>
            <a:pPr marL="0" indent="0">
              <a:buNone/>
            </a:pPr>
            <a:endParaRPr lang="en-US" dirty="0" smtClean="0"/>
          </a:p>
          <a:p>
            <a:pPr marL="0" indent="0">
              <a:buNone/>
            </a:pPr>
            <a:r>
              <a:rPr lang="en-US" dirty="0" smtClean="0"/>
              <a:t>How is the rhetorical situation surrounding a resume different from that surrounding a CV? In other words, who is the audience for a resume? What is the purpose or goal? What context are you, the writer, entering?</a:t>
            </a:r>
            <a:endParaRPr lang="en-US" dirty="0"/>
          </a:p>
        </p:txBody>
      </p:sp>
    </p:spTree>
    <p:extLst>
      <p:ext uri="{BB962C8B-B14F-4D97-AF65-F5344CB8AC3E}">
        <p14:creationId xmlns:p14="http://schemas.microsoft.com/office/powerpoint/2010/main" val="28659212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1790</TotalTime>
  <Words>1245</Words>
  <Application>Microsoft Office PowerPoint</Application>
  <PresentationFormat>On-screen Show (4:3)</PresentationFormat>
  <Paragraphs>120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Creating CVs and Resumes</vt:lpstr>
      <vt:lpstr>Graduate Writing Center</vt:lpstr>
      <vt:lpstr>Workshop Goals</vt:lpstr>
      <vt:lpstr>CVs: An Overview</vt:lpstr>
      <vt:lpstr>CV Content</vt:lpstr>
      <vt:lpstr>CV Content (cont.)</vt:lpstr>
      <vt:lpstr>CV Organization</vt:lpstr>
      <vt:lpstr>Exercise #1</vt:lpstr>
      <vt:lpstr>Resumes: An Overview</vt:lpstr>
      <vt:lpstr>Resumes: An Overview</vt:lpstr>
      <vt:lpstr>Resume Content</vt:lpstr>
      <vt:lpstr>Resume Organization</vt:lpstr>
      <vt:lpstr>Exercise #2</vt:lpstr>
      <vt:lpstr>Formatting CVs and Resumes</vt:lpstr>
      <vt:lpstr>Document Design: Things to Keep in Mind</vt:lpstr>
      <vt:lpstr>From CV to Resume</vt:lpstr>
      <vt:lpstr>Exercise #3</vt:lpstr>
      <vt:lpstr>Exercise #4</vt:lpstr>
      <vt:lpstr>THE END</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CVs and Resumes</dc:title>
  <dc:creator>Kristin Messuri</dc:creator>
  <cp:lastModifiedBy>Leslie</cp:lastModifiedBy>
  <cp:revision>97</cp:revision>
  <dcterms:created xsi:type="dcterms:W3CDTF">2014-09-16T15:49:47Z</dcterms:created>
  <dcterms:modified xsi:type="dcterms:W3CDTF">2016-09-28T17:05:03Z</dcterms:modified>
</cp:coreProperties>
</file>