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303" r:id="rId6"/>
    <p:sldId id="263" r:id="rId7"/>
    <p:sldId id="260" r:id="rId8"/>
    <p:sldId id="261" r:id="rId9"/>
    <p:sldId id="262" r:id="rId10"/>
    <p:sldId id="264" r:id="rId11"/>
    <p:sldId id="265" r:id="rId12"/>
    <p:sldId id="266" r:id="rId13"/>
    <p:sldId id="267" r:id="rId14"/>
    <p:sldId id="268" r:id="rId15"/>
    <p:sldId id="304" r:id="rId16"/>
    <p:sldId id="270" r:id="rId17"/>
    <p:sldId id="272" r:id="rId18"/>
    <p:sldId id="274" r:id="rId19"/>
    <p:sldId id="275" r:id="rId20"/>
    <p:sldId id="276" r:id="rId21"/>
    <p:sldId id="277" r:id="rId22"/>
    <p:sldId id="278" r:id="rId23"/>
    <p:sldId id="290" r:id="rId24"/>
    <p:sldId id="279" r:id="rId25"/>
    <p:sldId id="280" r:id="rId26"/>
    <p:sldId id="281" r:id="rId27"/>
    <p:sldId id="291" r:id="rId28"/>
    <p:sldId id="282" r:id="rId29"/>
    <p:sldId id="284" r:id="rId30"/>
    <p:sldId id="286" r:id="rId31"/>
    <p:sldId id="287" r:id="rId32"/>
    <p:sldId id="288" r:id="rId33"/>
    <p:sldId id="289" r:id="rId34"/>
    <p:sldId id="292" r:id="rId35"/>
    <p:sldId id="293" r:id="rId36"/>
    <p:sldId id="294" r:id="rId37"/>
    <p:sldId id="295" r:id="rId38"/>
    <p:sldId id="299" r:id="rId39"/>
    <p:sldId id="300" r:id="rId40"/>
    <p:sldId id="301" r:id="rId41"/>
    <p:sldId id="302" r:id="rId42"/>
    <p:sldId id="297" r:id="rId43"/>
    <p:sldId id="298" r:id="rId44"/>
    <p:sldId id="312" r:id="rId45"/>
    <p:sldId id="305" r:id="rId46"/>
    <p:sldId id="311" r:id="rId47"/>
    <p:sldId id="306" r:id="rId48"/>
    <p:sldId id="307" r:id="rId49"/>
    <p:sldId id="308" r:id="rId50"/>
    <p:sldId id="313" r:id="rId51"/>
    <p:sldId id="310" r:id="rId52"/>
    <p:sldId id="314"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46" d="100"/>
          <a:sy n="46" d="100"/>
        </p:scale>
        <p:origin x="122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F88D16-12FB-4EA4-B684-1B18EECEA79C}"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CD0F-BD51-450B-85C9-CB4558E3BF4E}" type="slidenum">
              <a:rPr lang="en-US" smtClean="0"/>
              <a:t>‹#›</a:t>
            </a:fld>
            <a:endParaRPr lang="en-US"/>
          </a:p>
        </p:txBody>
      </p:sp>
    </p:spTree>
    <p:extLst>
      <p:ext uri="{BB962C8B-B14F-4D97-AF65-F5344CB8AC3E}">
        <p14:creationId xmlns:p14="http://schemas.microsoft.com/office/powerpoint/2010/main" val="2124468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88D16-12FB-4EA4-B684-1B18EECEA79C}"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CD0F-BD51-450B-85C9-CB4558E3BF4E}" type="slidenum">
              <a:rPr lang="en-US" smtClean="0"/>
              <a:t>‹#›</a:t>
            </a:fld>
            <a:endParaRPr lang="en-US"/>
          </a:p>
        </p:txBody>
      </p:sp>
    </p:spTree>
    <p:extLst>
      <p:ext uri="{BB962C8B-B14F-4D97-AF65-F5344CB8AC3E}">
        <p14:creationId xmlns:p14="http://schemas.microsoft.com/office/powerpoint/2010/main" val="41595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88D16-12FB-4EA4-B684-1B18EECEA79C}"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CD0F-BD51-450B-85C9-CB4558E3BF4E}" type="slidenum">
              <a:rPr lang="en-US" smtClean="0"/>
              <a:t>‹#›</a:t>
            </a:fld>
            <a:endParaRPr lang="en-US"/>
          </a:p>
        </p:txBody>
      </p:sp>
    </p:spTree>
    <p:extLst>
      <p:ext uri="{BB962C8B-B14F-4D97-AF65-F5344CB8AC3E}">
        <p14:creationId xmlns:p14="http://schemas.microsoft.com/office/powerpoint/2010/main" val="159682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88D16-12FB-4EA4-B684-1B18EECEA79C}"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CD0F-BD51-450B-85C9-CB4558E3BF4E}" type="slidenum">
              <a:rPr lang="en-US" smtClean="0"/>
              <a:t>‹#›</a:t>
            </a:fld>
            <a:endParaRPr lang="en-US"/>
          </a:p>
        </p:txBody>
      </p:sp>
    </p:spTree>
    <p:extLst>
      <p:ext uri="{BB962C8B-B14F-4D97-AF65-F5344CB8AC3E}">
        <p14:creationId xmlns:p14="http://schemas.microsoft.com/office/powerpoint/2010/main" val="2278285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F88D16-12FB-4EA4-B684-1B18EECEA79C}"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CD0F-BD51-450B-85C9-CB4558E3BF4E}" type="slidenum">
              <a:rPr lang="en-US" smtClean="0"/>
              <a:t>‹#›</a:t>
            </a:fld>
            <a:endParaRPr lang="en-US"/>
          </a:p>
        </p:txBody>
      </p:sp>
    </p:spTree>
    <p:extLst>
      <p:ext uri="{BB962C8B-B14F-4D97-AF65-F5344CB8AC3E}">
        <p14:creationId xmlns:p14="http://schemas.microsoft.com/office/powerpoint/2010/main" val="823969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F88D16-12FB-4EA4-B684-1B18EECEA79C}"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6CD0F-BD51-450B-85C9-CB4558E3BF4E}" type="slidenum">
              <a:rPr lang="en-US" smtClean="0"/>
              <a:t>‹#›</a:t>
            </a:fld>
            <a:endParaRPr lang="en-US"/>
          </a:p>
        </p:txBody>
      </p:sp>
    </p:spTree>
    <p:extLst>
      <p:ext uri="{BB962C8B-B14F-4D97-AF65-F5344CB8AC3E}">
        <p14:creationId xmlns:p14="http://schemas.microsoft.com/office/powerpoint/2010/main" val="247781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F88D16-12FB-4EA4-B684-1B18EECEA79C}"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D6CD0F-BD51-450B-85C9-CB4558E3BF4E}" type="slidenum">
              <a:rPr lang="en-US" smtClean="0"/>
              <a:t>‹#›</a:t>
            </a:fld>
            <a:endParaRPr lang="en-US"/>
          </a:p>
        </p:txBody>
      </p:sp>
    </p:spTree>
    <p:extLst>
      <p:ext uri="{BB962C8B-B14F-4D97-AF65-F5344CB8AC3E}">
        <p14:creationId xmlns:p14="http://schemas.microsoft.com/office/powerpoint/2010/main" val="912687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F88D16-12FB-4EA4-B684-1B18EECEA79C}"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D6CD0F-BD51-450B-85C9-CB4558E3BF4E}" type="slidenum">
              <a:rPr lang="en-US" smtClean="0"/>
              <a:t>‹#›</a:t>
            </a:fld>
            <a:endParaRPr lang="en-US"/>
          </a:p>
        </p:txBody>
      </p:sp>
    </p:spTree>
    <p:extLst>
      <p:ext uri="{BB962C8B-B14F-4D97-AF65-F5344CB8AC3E}">
        <p14:creationId xmlns:p14="http://schemas.microsoft.com/office/powerpoint/2010/main" val="3649791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88D16-12FB-4EA4-B684-1B18EECEA79C}"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D6CD0F-BD51-450B-85C9-CB4558E3BF4E}" type="slidenum">
              <a:rPr lang="en-US" smtClean="0"/>
              <a:t>‹#›</a:t>
            </a:fld>
            <a:endParaRPr lang="en-US"/>
          </a:p>
        </p:txBody>
      </p:sp>
    </p:spTree>
    <p:extLst>
      <p:ext uri="{BB962C8B-B14F-4D97-AF65-F5344CB8AC3E}">
        <p14:creationId xmlns:p14="http://schemas.microsoft.com/office/powerpoint/2010/main" val="1874784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F88D16-12FB-4EA4-B684-1B18EECEA79C}"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6CD0F-BD51-450B-85C9-CB4558E3BF4E}" type="slidenum">
              <a:rPr lang="en-US" smtClean="0"/>
              <a:t>‹#›</a:t>
            </a:fld>
            <a:endParaRPr lang="en-US"/>
          </a:p>
        </p:txBody>
      </p:sp>
    </p:spTree>
    <p:extLst>
      <p:ext uri="{BB962C8B-B14F-4D97-AF65-F5344CB8AC3E}">
        <p14:creationId xmlns:p14="http://schemas.microsoft.com/office/powerpoint/2010/main" val="254797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F88D16-12FB-4EA4-B684-1B18EECEA79C}"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6CD0F-BD51-450B-85C9-CB4558E3BF4E}" type="slidenum">
              <a:rPr lang="en-US" smtClean="0"/>
              <a:t>‹#›</a:t>
            </a:fld>
            <a:endParaRPr lang="en-US"/>
          </a:p>
        </p:txBody>
      </p:sp>
    </p:spTree>
    <p:extLst>
      <p:ext uri="{BB962C8B-B14F-4D97-AF65-F5344CB8AC3E}">
        <p14:creationId xmlns:p14="http://schemas.microsoft.com/office/powerpoint/2010/main" val="2027610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88D16-12FB-4EA4-B684-1B18EECEA79C}" type="datetimeFigureOut">
              <a:rPr lang="en-US" smtClean="0"/>
              <a:t>9/27/2016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CD0F-BD51-450B-85C9-CB4558E3BF4E}" type="slidenum">
              <a:rPr lang="en-US" smtClean="0"/>
              <a:t>‹#›</a:t>
            </a:fld>
            <a:endParaRPr lang="en-US"/>
          </a:p>
        </p:txBody>
      </p:sp>
    </p:spTree>
    <p:extLst>
      <p:ext uri="{BB962C8B-B14F-4D97-AF65-F5344CB8AC3E}">
        <p14:creationId xmlns:p14="http://schemas.microsoft.com/office/powerpoint/2010/main" val="305047565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Academic Writing for Multilingual Writers: Practices, Issues, and Strategies</a:t>
            </a:r>
            <a:endParaRPr lang="en-US" dirty="0"/>
          </a:p>
        </p:txBody>
      </p:sp>
      <p:sp>
        <p:nvSpPr>
          <p:cNvPr id="3" name="Subtitle 2"/>
          <p:cNvSpPr>
            <a:spLocks noGrp="1"/>
          </p:cNvSpPr>
          <p:nvPr>
            <p:ph type="subTitle" idx="1"/>
          </p:nvPr>
        </p:nvSpPr>
        <p:spPr/>
        <p:txBody>
          <a:bodyPr>
            <a:normAutofit/>
          </a:bodyPr>
          <a:lstStyle/>
          <a:p>
            <a:r>
              <a:rPr lang="en-US" altLang="en-US" dirty="0" err="1" smtClean="0">
                <a:latin typeface="Times New Roman" pitchFamily="18" charset="0"/>
              </a:rPr>
              <a:t>Shakil</a:t>
            </a:r>
            <a:r>
              <a:rPr lang="en-US" altLang="en-US" dirty="0" smtClean="0">
                <a:latin typeface="Times New Roman" pitchFamily="18" charset="0"/>
              </a:rPr>
              <a:t> Rabbi </a:t>
            </a:r>
          </a:p>
          <a:p>
            <a:r>
              <a:rPr lang="en-US" altLang="en-US" dirty="0" smtClean="0">
                <a:latin typeface="Times New Roman" pitchFamily="18" charset="0"/>
              </a:rPr>
              <a:t>The Graduate Writing Center</a:t>
            </a:r>
          </a:p>
          <a:p>
            <a:r>
              <a:rPr lang="en-US" altLang="en-US" dirty="0" smtClean="0">
                <a:latin typeface="Times New Roman" pitchFamily="18" charset="0"/>
              </a:rPr>
              <a:t>e: </a:t>
            </a:r>
            <a:r>
              <a:rPr lang="en-US" altLang="en-US" dirty="0" err="1" smtClean="0">
                <a:latin typeface="Times New Roman" pitchFamily="18" charset="0"/>
              </a:rPr>
              <a:t>gwc.psu</a:t>
            </a:r>
            <a:r>
              <a:rPr lang="en-US" altLang="en-US" dirty="0" smtClean="0">
                <a:latin typeface="Times New Roman" pitchFamily="18" charset="0"/>
              </a:rPr>
              <a:t>@ psu.edu</a:t>
            </a:r>
          </a:p>
        </p:txBody>
      </p:sp>
    </p:spTree>
    <p:extLst>
      <p:ext uri="{BB962C8B-B14F-4D97-AF65-F5344CB8AC3E}">
        <p14:creationId xmlns:p14="http://schemas.microsoft.com/office/powerpoint/2010/main" val="61222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Situated in suitable information.</a:t>
            </a:r>
            <a:br>
              <a:rPr lang="en-US" altLang="en-US" dirty="0" smtClean="0"/>
            </a:br>
            <a:endParaRPr lang="en-US" dirty="0"/>
          </a:p>
        </p:txBody>
      </p:sp>
      <p:sp>
        <p:nvSpPr>
          <p:cNvPr id="3" name="Content Placeholder 2"/>
          <p:cNvSpPr>
            <a:spLocks noGrp="1"/>
          </p:cNvSpPr>
          <p:nvPr>
            <p:ph idx="1"/>
          </p:nvPr>
        </p:nvSpPr>
        <p:spPr/>
        <p:txBody>
          <a:bodyPr/>
          <a:lstStyle/>
          <a:p>
            <a:r>
              <a:rPr lang="en-US" dirty="0" smtClean="0"/>
              <a:t>Know that each discipline has its own set of acceptable citations, objects, and methods. </a:t>
            </a:r>
          </a:p>
          <a:p>
            <a:r>
              <a:rPr lang="en-US" altLang="en-US" dirty="0" smtClean="0"/>
              <a:t>Important: good literature searching skills.</a:t>
            </a:r>
          </a:p>
          <a:p>
            <a:r>
              <a:rPr lang="en-US" altLang="en-US" dirty="0" smtClean="0"/>
              <a:t>An excellent resource: disciplinarian librarians. http://www.libraries.psu.edu/psul/tutorials/ask_librarian.html </a:t>
            </a:r>
          </a:p>
          <a:p>
            <a:r>
              <a:rPr lang="en-US" altLang="en-US" dirty="0" smtClean="0"/>
              <a:t>Note sources of information, to avoid problems later.</a:t>
            </a:r>
          </a:p>
          <a:p>
            <a:pPr marL="0" indent="0">
              <a:buNone/>
            </a:pPr>
            <a:endParaRPr lang="en-US" dirty="0"/>
          </a:p>
        </p:txBody>
      </p:sp>
    </p:spTree>
    <p:extLst>
      <p:ext uri="{BB962C8B-B14F-4D97-AF65-F5344CB8AC3E}">
        <p14:creationId xmlns:p14="http://schemas.microsoft.com/office/powerpoint/2010/main" val="247229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Organize the information carefully.</a:t>
            </a:r>
            <a:br>
              <a:rPr lang="en-US" altLang="en-US" dirty="0" smtClean="0"/>
            </a:br>
            <a:endParaRPr lang="en-US" b="1" dirty="0"/>
          </a:p>
        </p:txBody>
      </p:sp>
      <p:sp>
        <p:nvSpPr>
          <p:cNvPr id="3" name="Content Placeholder 2"/>
          <p:cNvSpPr>
            <a:spLocks noGrp="1"/>
          </p:cNvSpPr>
          <p:nvPr>
            <p:ph idx="1"/>
          </p:nvPr>
        </p:nvSpPr>
        <p:spPr/>
        <p:txBody>
          <a:bodyPr>
            <a:normAutofit fontScale="92500"/>
          </a:bodyPr>
          <a:lstStyle/>
          <a:p>
            <a:r>
              <a:rPr lang="en-US" altLang="en-US" dirty="0" smtClean="0"/>
              <a:t>Robert A. Day: “The preparation of a scientific paper has less to do with literary skill than with </a:t>
            </a:r>
            <a:r>
              <a:rPr lang="en-US" altLang="en-US" i="1" dirty="0" smtClean="0"/>
              <a:t>organization.</a:t>
            </a:r>
            <a:r>
              <a:rPr lang="en-US" altLang="en-US" dirty="0" smtClean="0"/>
              <a:t>”</a:t>
            </a:r>
          </a:p>
          <a:p>
            <a:r>
              <a:rPr lang="en-US" altLang="en-US" dirty="0" smtClean="0"/>
              <a:t>Time invested in organization can save much time later.</a:t>
            </a:r>
          </a:p>
          <a:p>
            <a:r>
              <a:rPr lang="en-US" altLang="en-US" dirty="0" smtClean="0"/>
              <a:t>How might you go about organizing the information? Keep in mind that you will have to do a literature review, and all the articles you’re reading will have to be synthesized into it. </a:t>
            </a:r>
          </a:p>
          <a:p>
            <a:endParaRPr lang="en-US" dirty="0"/>
          </a:p>
        </p:txBody>
      </p:sp>
    </p:spTree>
    <p:extLst>
      <p:ext uri="{BB962C8B-B14F-4D97-AF65-F5344CB8AC3E}">
        <p14:creationId xmlns:p14="http://schemas.microsoft.com/office/powerpoint/2010/main" val="1287139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Keep your audience in mind.</a:t>
            </a:r>
            <a:endParaRPr lang="en-US" dirty="0"/>
          </a:p>
        </p:txBody>
      </p:sp>
      <p:sp>
        <p:nvSpPr>
          <p:cNvPr id="3" name="Content Placeholder 2"/>
          <p:cNvSpPr>
            <a:spLocks noGrp="1"/>
          </p:cNvSpPr>
          <p:nvPr>
            <p:ph idx="1"/>
          </p:nvPr>
        </p:nvSpPr>
        <p:spPr/>
        <p:txBody>
          <a:bodyPr/>
          <a:lstStyle/>
          <a:p>
            <a:r>
              <a:rPr lang="en-US" altLang="en-US" dirty="0" smtClean="0"/>
              <a:t>Gear the content to the readers’ knowledge. Remember that they are literate in a set of readings and methods, and efficient communication will utilize those topics.</a:t>
            </a:r>
          </a:p>
          <a:p>
            <a:r>
              <a:rPr lang="en-US" altLang="en-US" dirty="0" smtClean="0"/>
              <a:t>Gear the content to the readers’ interests.</a:t>
            </a:r>
          </a:p>
          <a:p>
            <a:r>
              <a:rPr lang="en-US" dirty="0" smtClean="0"/>
              <a:t>Your immediate audience is your professor. But your extended audience is your field. Get to know both. </a:t>
            </a:r>
            <a:endParaRPr lang="en-US" dirty="0"/>
          </a:p>
        </p:txBody>
      </p:sp>
    </p:spTree>
    <p:extLst>
      <p:ext uri="{BB962C8B-B14F-4D97-AF65-F5344CB8AC3E}">
        <p14:creationId xmlns:p14="http://schemas.microsoft.com/office/powerpoint/2010/main" val="4250143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Credit </a:t>
            </a:r>
            <a:r>
              <a:rPr lang="en-US" altLang="en-US" dirty="0"/>
              <a:t>sources adequately.</a:t>
            </a:r>
            <a:br>
              <a:rPr lang="en-US" alt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altLang="en-US" dirty="0"/>
              <a:t>In general, use your own words.</a:t>
            </a:r>
          </a:p>
          <a:p>
            <a:r>
              <a:rPr lang="en-US" altLang="en-US" dirty="0"/>
              <a:t>When using others’ words:</a:t>
            </a:r>
          </a:p>
          <a:p>
            <a:pPr lvl="1"/>
            <a:r>
              <a:rPr lang="en-US" altLang="en-US" dirty="0"/>
              <a:t>Put the material in quotation marks if it’s short.</a:t>
            </a:r>
          </a:p>
          <a:p>
            <a:pPr lvl="1"/>
            <a:r>
              <a:rPr lang="en-US" altLang="en-US" dirty="0"/>
              <a:t>Indent it if it’s long.</a:t>
            </a:r>
          </a:p>
          <a:p>
            <a:pPr lvl="1"/>
            <a:r>
              <a:rPr lang="en-US" altLang="en-US" dirty="0"/>
              <a:t>Cite the source.</a:t>
            </a:r>
          </a:p>
          <a:p>
            <a:r>
              <a:rPr lang="en-US" altLang="en-US" dirty="0"/>
              <a:t>Cite the source if a fact or idea isn’t your own (and isn’t common knowledge</a:t>
            </a:r>
            <a:r>
              <a:rPr lang="en-US" altLang="en-US" dirty="0" smtClean="0"/>
              <a:t>).</a:t>
            </a:r>
          </a:p>
          <a:p>
            <a:r>
              <a:rPr lang="en-US" altLang="en-US" dirty="0" smtClean="0"/>
              <a:t>Common citations styles are APA, MLA, Chicago-Style. Google the different models; not all disciplines use the same style. </a:t>
            </a:r>
            <a:endParaRPr lang="en-US" altLang="en-US" dirty="0"/>
          </a:p>
          <a:p>
            <a:r>
              <a:rPr lang="en-US" altLang="en-US" dirty="0"/>
              <a:t>Follow instructions for</a:t>
            </a:r>
          </a:p>
          <a:p>
            <a:pPr lvl="1"/>
            <a:r>
              <a:rPr lang="en-US" altLang="en-US" dirty="0"/>
              <a:t>Citing sources in text (by name and date or by number)</a:t>
            </a:r>
          </a:p>
          <a:p>
            <a:pPr lvl="1"/>
            <a:r>
              <a:rPr lang="en-US" altLang="en-US" dirty="0"/>
              <a:t>Preparing the reference </a:t>
            </a:r>
            <a:r>
              <a:rPr lang="en-US" altLang="en-US" dirty="0" smtClean="0"/>
              <a:t>list</a:t>
            </a:r>
            <a:endParaRPr lang="en-US" altLang="en-US" dirty="0"/>
          </a:p>
          <a:p>
            <a:endParaRPr lang="en-US" dirty="0"/>
          </a:p>
        </p:txBody>
      </p:sp>
    </p:spTree>
    <p:extLst>
      <p:ext uri="{BB962C8B-B14F-4D97-AF65-F5344CB8AC3E}">
        <p14:creationId xmlns:p14="http://schemas.microsoft.com/office/powerpoint/2010/main" val="619057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Based </a:t>
            </a:r>
            <a:r>
              <a:rPr lang="en-US" altLang="en-US" dirty="0"/>
              <a:t>on continuous revision and input from multiple people. </a:t>
            </a:r>
            <a:br>
              <a:rPr lang="en-US" altLang="en-US" dirty="0"/>
            </a:b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err="1" smtClean="0"/>
              <a:t>Sommers</a:t>
            </a:r>
            <a:r>
              <a:rPr lang="en-US" dirty="0" smtClean="0"/>
              <a:t> (1990) showed that experienced writers do most of their work during their second or third drafts. Outlining and first drafts are often treated as a way to “inscribe” a set of ideas on the page. </a:t>
            </a:r>
          </a:p>
          <a:p>
            <a:r>
              <a:rPr lang="en-US" dirty="0" err="1" smtClean="0"/>
              <a:t>Revisioning</a:t>
            </a:r>
            <a:r>
              <a:rPr lang="en-US" dirty="0" smtClean="0"/>
              <a:t> needs to focus on argumentations, audience awareness, and articulation (“what exactly am I trying to say?”)</a:t>
            </a:r>
          </a:p>
          <a:p>
            <a:r>
              <a:rPr lang="en-US" dirty="0" smtClean="0"/>
              <a:t>It also is a recursive editing of the overall paper in terms of sentence-level composition, mostly addition or deletion. </a:t>
            </a:r>
          </a:p>
          <a:p>
            <a:r>
              <a:rPr lang="en-US" dirty="0" smtClean="0"/>
              <a:t>Peer-reviewers and mentors is key to the </a:t>
            </a:r>
            <a:r>
              <a:rPr lang="en-US" dirty="0" err="1" smtClean="0"/>
              <a:t>revisioning</a:t>
            </a:r>
            <a:r>
              <a:rPr lang="en-US" dirty="0" smtClean="0"/>
              <a:t> process. You need to develop a writing group if you want to succeed in academia. </a:t>
            </a:r>
            <a:r>
              <a:rPr lang="en-US" dirty="0"/>
              <a:t>http://pwr.la.psu.edu/resources/graduate-writing-center/handouts</a:t>
            </a:r>
            <a:endParaRPr lang="en-US" dirty="0" smtClean="0"/>
          </a:p>
          <a:p>
            <a:r>
              <a:rPr lang="en-US" dirty="0" smtClean="0"/>
              <a:t>Let your draft (second or third) sit for a week before you look at it again.  </a:t>
            </a:r>
            <a:endParaRPr lang="en-US" dirty="0"/>
          </a:p>
        </p:txBody>
      </p:sp>
    </p:spTree>
    <p:extLst>
      <p:ext uri="{BB962C8B-B14F-4D97-AF65-F5344CB8AC3E}">
        <p14:creationId xmlns:p14="http://schemas.microsoft.com/office/powerpoint/2010/main" val="2868081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Questions</a:t>
            </a:r>
            <a:endParaRPr lang="en-US" dirty="0"/>
          </a:p>
        </p:txBody>
      </p:sp>
    </p:spTree>
    <p:extLst>
      <p:ext uri="{BB962C8B-B14F-4D97-AF65-F5344CB8AC3E}">
        <p14:creationId xmlns:p14="http://schemas.microsoft.com/office/powerpoint/2010/main" val="3931697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academic genres you need to know?</a:t>
            </a:r>
            <a:endParaRPr lang="en-US" dirty="0"/>
          </a:p>
        </p:txBody>
      </p:sp>
      <p:sp>
        <p:nvSpPr>
          <p:cNvPr id="3" name="Text Placeholder 2"/>
          <p:cNvSpPr>
            <a:spLocks noGrp="1"/>
          </p:cNvSpPr>
          <p:nvPr>
            <p:ph type="body" idx="1"/>
          </p:nvPr>
        </p:nvSpPr>
        <p:spPr/>
        <p:txBody>
          <a:bodyPr/>
          <a:lstStyle/>
          <a:p>
            <a:r>
              <a:rPr lang="en-US" dirty="0" smtClean="0"/>
              <a:t>“I detest this contemporary trend to destroy the traditional hierarchy of genres.” – </a:t>
            </a:r>
            <a:r>
              <a:rPr lang="en-US" dirty="0" err="1" smtClean="0"/>
              <a:t>Italo</a:t>
            </a:r>
            <a:r>
              <a:rPr lang="en-US" dirty="0" smtClean="0"/>
              <a:t> Calvino</a:t>
            </a:r>
            <a:endParaRPr lang="en-US" dirty="0"/>
          </a:p>
        </p:txBody>
      </p:sp>
    </p:spTree>
    <p:extLst>
      <p:ext uri="{BB962C8B-B14F-4D97-AF65-F5344CB8AC3E}">
        <p14:creationId xmlns:p14="http://schemas.microsoft.com/office/powerpoint/2010/main" val="3422553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Genres in the two cultures</a:t>
            </a:r>
            <a:endParaRPr lang="en-US" dirty="0"/>
          </a:p>
        </p:txBody>
      </p:sp>
      <p:sp>
        <p:nvSpPr>
          <p:cNvPr id="3" name="Text Placeholder 2"/>
          <p:cNvSpPr>
            <a:spLocks noGrp="1"/>
          </p:cNvSpPr>
          <p:nvPr>
            <p:ph type="body" idx="1"/>
          </p:nvPr>
        </p:nvSpPr>
        <p:spPr/>
        <p:txBody>
          <a:bodyPr/>
          <a:lstStyle/>
          <a:p>
            <a:r>
              <a:rPr lang="en-US" dirty="0" smtClean="0"/>
              <a:t>The Sciences </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Research Articles (strict model)</a:t>
            </a:r>
          </a:p>
          <a:p>
            <a:r>
              <a:rPr lang="en-US" dirty="0" smtClean="0"/>
              <a:t>Lab-reports and record of procedures </a:t>
            </a:r>
          </a:p>
          <a:p>
            <a:r>
              <a:rPr lang="en-US" dirty="0" smtClean="0"/>
              <a:t>Lecture notes, </a:t>
            </a:r>
            <a:r>
              <a:rPr lang="en-US" dirty="0" err="1" smtClean="0"/>
              <a:t>fieldnotes</a:t>
            </a:r>
            <a:r>
              <a:rPr lang="en-US" dirty="0" smtClean="0"/>
              <a:t>,  bibliographies</a:t>
            </a:r>
          </a:p>
          <a:p>
            <a:r>
              <a:rPr lang="en-US" dirty="0" smtClean="0"/>
              <a:t>Monographs and multi-author monographs</a:t>
            </a:r>
          </a:p>
          <a:p>
            <a:r>
              <a:rPr lang="en-US" dirty="0" smtClean="0"/>
              <a:t>Dissertation and grant proposals</a:t>
            </a:r>
          </a:p>
          <a:p>
            <a:r>
              <a:rPr lang="en-US" dirty="0" smtClean="0"/>
              <a:t>Abstracts, conference papers, and conference proposals</a:t>
            </a:r>
          </a:p>
          <a:p>
            <a:r>
              <a:rPr lang="en-US" dirty="0" smtClean="0"/>
              <a:t>Teaching philosophies, course syllabi, assignment sheets</a:t>
            </a:r>
          </a:p>
          <a:p>
            <a:r>
              <a:rPr lang="en-US" dirty="0" smtClean="0"/>
              <a:t>Emails</a:t>
            </a:r>
            <a:endParaRPr lang="en-US" dirty="0"/>
          </a:p>
        </p:txBody>
      </p:sp>
      <p:sp>
        <p:nvSpPr>
          <p:cNvPr id="5" name="Text Placeholder 4"/>
          <p:cNvSpPr>
            <a:spLocks noGrp="1"/>
          </p:cNvSpPr>
          <p:nvPr>
            <p:ph type="body" sz="quarter" idx="3"/>
          </p:nvPr>
        </p:nvSpPr>
        <p:spPr/>
        <p:txBody>
          <a:bodyPr/>
          <a:lstStyle/>
          <a:p>
            <a:r>
              <a:rPr lang="en-US" dirty="0" smtClean="0"/>
              <a:t>The Humanities </a:t>
            </a:r>
            <a:endParaRPr lang="en-US" dirty="0"/>
          </a:p>
        </p:txBody>
      </p:sp>
      <p:sp>
        <p:nvSpPr>
          <p:cNvPr id="6" name="Content Placeholder 5"/>
          <p:cNvSpPr>
            <a:spLocks noGrp="1"/>
          </p:cNvSpPr>
          <p:nvPr>
            <p:ph sz="quarter" idx="4"/>
          </p:nvPr>
        </p:nvSpPr>
        <p:spPr/>
        <p:txBody>
          <a:bodyPr>
            <a:normAutofit fontScale="85000" lnSpcReduction="10000"/>
          </a:bodyPr>
          <a:lstStyle/>
          <a:p>
            <a:r>
              <a:rPr lang="en-US" dirty="0" smtClean="0"/>
              <a:t>Research Article (more essayistic)</a:t>
            </a:r>
          </a:p>
          <a:p>
            <a:r>
              <a:rPr lang="en-US" dirty="0" smtClean="0"/>
              <a:t>Book reviews</a:t>
            </a:r>
          </a:p>
          <a:p>
            <a:r>
              <a:rPr lang="en-US" dirty="0" smtClean="0"/>
              <a:t>Lecture notes, archival notes, annotations and bibliographies</a:t>
            </a:r>
          </a:p>
          <a:p>
            <a:r>
              <a:rPr lang="en-US" dirty="0" smtClean="0"/>
              <a:t>Monographs</a:t>
            </a:r>
          </a:p>
          <a:p>
            <a:r>
              <a:rPr lang="en-US" dirty="0" smtClean="0"/>
              <a:t>Dissertation and grant proposals</a:t>
            </a:r>
          </a:p>
          <a:p>
            <a:r>
              <a:rPr lang="en-US" dirty="0" smtClean="0"/>
              <a:t>Abstracts, conference papers, and conference proposals</a:t>
            </a:r>
          </a:p>
          <a:p>
            <a:r>
              <a:rPr lang="en-US" dirty="0" smtClean="0"/>
              <a:t>Teaching philosophies, course syllabi, assignment sheets </a:t>
            </a:r>
          </a:p>
          <a:p>
            <a:r>
              <a:rPr lang="en-US" dirty="0" smtClean="0"/>
              <a:t>Emails </a:t>
            </a:r>
            <a:endParaRPr lang="en-US" dirty="0"/>
          </a:p>
        </p:txBody>
      </p:sp>
    </p:spTree>
    <p:extLst>
      <p:ext uri="{BB962C8B-B14F-4D97-AF65-F5344CB8AC3E}">
        <p14:creationId xmlns:p14="http://schemas.microsoft.com/office/powerpoint/2010/main" val="3410356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Functional </a:t>
            </a:r>
            <a:r>
              <a:rPr lang="en-US" dirty="0"/>
              <a:t>S</a:t>
            </a:r>
            <a:r>
              <a:rPr lang="en-US" dirty="0" smtClean="0"/>
              <a:t>ections of Articles in the Sciences</a:t>
            </a:r>
            <a:endParaRPr lang="en-US" dirty="0"/>
          </a:p>
        </p:txBody>
      </p:sp>
      <p:sp>
        <p:nvSpPr>
          <p:cNvPr id="3" name="Content Placeholder 2"/>
          <p:cNvSpPr>
            <a:spLocks noGrp="1"/>
          </p:cNvSpPr>
          <p:nvPr>
            <p:ph idx="1"/>
          </p:nvPr>
        </p:nvSpPr>
        <p:spPr/>
        <p:txBody>
          <a:bodyPr/>
          <a:lstStyle/>
          <a:p>
            <a:r>
              <a:rPr lang="en-US" dirty="0" smtClean="0"/>
              <a:t>The IMRD template</a:t>
            </a:r>
          </a:p>
          <a:p>
            <a:pPr>
              <a:spcAft>
                <a:spcPts val="1200"/>
              </a:spcAft>
            </a:pPr>
            <a:r>
              <a:rPr lang="en-US" altLang="en-US" b="1" dirty="0"/>
              <a:t>I</a:t>
            </a:r>
            <a:r>
              <a:rPr lang="en-US" altLang="en-US" dirty="0"/>
              <a:t>ntroduction	</a:t>
            </a:r>
            <a:r>
              <a:rPr lang="en-US" altLang="en-US" dirty="0">
                <a:solidFill>
                  <a:srgbClr val="0070C0"/>
                </a:solidFill>
              </a:rPr>
              <a:t>What was the question?</a:t>
            </a:r>
          </a:p>
          <a:p>
            <a:pPr>
              <a:spcAft>
                <a:spcPts val="1200"/>
              </a:spcAft>
            </a:pPr>
            <a:r>
              <a:rPr lang="en-US" altLang="en-US" b="1" dirty="0"/>
              <a:t>M</a:t>
            </a:r>
            <a:r>
              <a:rPr lang="en-US" altLang="en-US" dirty="0"/>
              <a:t>ethods	</a:t>
            </a:r>
            <a:r>
              <a:rPr lang="en-US" altLang="en-US" dirty="0">
                <a:solidFill>
                  <a:srgbClr val="0070C0"/>
                </a:solidFill>
              </a:rPr>
              <a:t>How did you try to answer it?</a:t>
            </a:r>
          </a:p>
          <a:p>
            <a:pPr>
              <a:spcAft>
                <a:spcPts val="1200"/>
              </a:spcAft>
            </a:pPr>
            <a:r>
              <a:rPr lang="en-US" altLang="en-US" b="1" dirty="0"/>
              <a:t>R</a:t>
            </a:r>
            <a:r>
              <a:rPr lang="en-US" altLang="en-US" dirty="0"/>
              <a:t>esults		</a:t>
            </a:r>
            <a:r>
              <a:rPr lang="en-US" altLang="en-US" dirty="0">
                <a:solidFill>
                  <a:srgbClr val="0070C0"/>
                </a:solidFill>
              </a:rPr>
              <a:t>What did you find?</a:t>
            </a:r>
          </a:p>
          <a:p>
            <a:pPr marL="0" indent="0">
              <a:spcAft>
                <a:spcPts val="1200"/>
              </a:spcAft>
              <a:buNone/>
            </a:pPr>
            <a:r>
              <a:rPr lang="en-US" altLang="en-US" b="1" dirty="0"/>
              <a:t> </a:t>
            </a:r>
            <a:r>
              <a:rPr lang="en-US" altLang="en-US" b="1" dirty="0" smtClean="0"/>
              <a:t>   A</a:t>
            </a:r>
            <a:r>
              <a:rPr lang="en-US" altLang="en-US" dirty="0" smtClean="0"/>
              <a:t>nd</a:t>
            </a:r>
            <a:endParaRPr lang="en-US" altLang="en-US" dirty="0"/>
          </a:p>
          <a:p>
            <a:pPr>
              <a:spcAft>
                <a:spcPts val="1200"/>
              </a:spcAft>
            </a:pPr>
            <a:r>
              <a:rPr lang="en-US" altLang="en-US" b="1" dirty="0"/>
              <a:t>D</a:t>
            </a:r>
            <a:r>
              <a:rPr lang="en-US" altLang="en-US" dirty="0"/>
              <a:t>iscussion	</a:t>
            </a:r>
            <a:r>
              <a:rPr lang="en-US" altLang="en-US" dirty="0">
                <a:solidFill>
                  <a:srgbClr val="0070C0"/>
                </a:solidFill>
              </a:rPr>
              <a:t>What does it mean?</a:t>
            </a:r>
            <a:endParaRPr lang="en-US" altLang="en-US" b="1" dirty="0">
              <a:solidFill>
                <a:srgbClr val="0070C0"/>
              </a:solidFill>
            </a:endParaRPr>
          </a:p>
          <a:p>
            <a:endParaRPr lang="en-US" dirty="0"/>
          </a:p>
        </p:txBody>
      </p:sp>
    </p:spTree>
    <p:extLst>
      <p:ext uri="{BB962C8B-B14F-4D97-AF65-F5344CB8AC3E}">
        <p14:creationId xmlns:p14="http://schemas.microsoft.com/office/powerpoint/2010/main" val="831392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Articulates the general topic, research questions, literature review, the organizational paragraph. </a:t>
            </a:r>
          </a:p>
          <a:p>
            <a:r>
              <a:rPr lang="en-US" dirty="0" smtClean="0"/>
              <a:t>Swales (1990) identified the “creating a research spaces” model in introductions in the sciences. </a:t>
            </a:r>
          </a:p>
          <a:p>
            <a:r>
              <a:rPr lang="en-US" dirty="0" smtClean="0"/>
              <a:t>The introduction makes three moves to create a research space. </a:t>
            </a:r>
          </a:p>
          <a:p>
            <a:endParaRPr lang="en-US" dirty="0"/>
          </a:p>
        </p:txBody>
      </p:sp>
    </p:spTree>
    <p:extLst>
      <p:ext uri="{BB962C8B-B14F-4D97-AF65-F5344CB8AC3E}">
        <p14:creationId xmlns:p14="http://schemas.microsoft.com/office/powerpoint/2010/main" val="413076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Graduate Writing Center</a:t>
            </a:r>
            <a:endParaRPr lang="en-US" dirty="0"/>
          </a:p>
        </p:txBody>
      </p:sp>
      <p:sp>
        <p:nvSpPr>
          <p:cNvPr id="3" name="Content Placeholder 2"/>
          <p:cNvSpPr>
            <a:spLocks noGrp="1"/>
          </p:cNvSpPr>
          <p:nvPr>
            <p:ph idx="1"/>
          </p:nvPr>
        </p:nvSpPr>
        <p:spPr/>
        <p:txBody>
          <a:bodyPr/>
          <a:lstStyle/>
          <a:p>
            <a:pPr>
              <a:lnSpc>
                <a:spcPct val="150000"/>
              </a:lnSpc>
            </a:pPr>
            <a:r>
              <a:rPr lang="en-US" altLang="en-US" dirty="0" smtClean="0">
                <a:latin typeface="Times New Roman" pitchFamily="18" charset="0"/>
              </a:rPr>
              <a:t>All types of writing </a:t>
            </a:r>
          </a:p>
          <a:p>
            <a:pPr>
              <a:lnSpc>
                <a:spcPct val="150000"/>
              </a:lnSpc>
            </a:pPr>
            <a:r>
              <a:rPr lang="en-US" altLang="en-US" dirty="0" smtClean="0">
                <a:latin typeface="Times New Roman" pitchFamily="18" charset="0"/>
              </a:rPr>
              <a:t>All stages of the writing process</a:t>
            </a:r>
          </a:p>
          <a:p>
            <a:pPr>
              <a:lnSpc>
                <a:spcPct val="150000"/>
              </a:lnSpc>
            </a:pPr>
            <a:r>
              <a:rPr lang="en-US" altLang="en-US" dirty="0" smtClean="0">
                <a:latin typeface="Times New Roman" pitchFamily="18" charset="0"/>
              </a:rPr>
              <a:t>One-on-one consultations (50 min)</a:t>
            </a:r>
          </a:p>
          <a:p>
            <a:pPr>
              <a:lnSpc>
                <a:spcPct val="150000"/>
              </a:lnSpc>
            </a:pPr>
            <a:r>
              <a:rPr lang="en-US" altLang="en-US" dirty="0" smtClean="0">
                <a:latin typeface="Times New Roman" pitchFamily="18" charset="0"/>
              </a:rPr>
              <a:t>Hours posted Fridays at 4pm</a:t>
            </a:r>
          </a:p>
          <a:p>
            <a:pPr>
              <a:lnSpc>
                <a:spcPct val="150000"/>
              </a:lnSpc>
            </a:pPr>
            <a:r>
              <a:rPr lang="en-US" altLang="en-US" dirty="0" smtClean="0">
                <a:latin typeface="Times New Roman" pitchFamily="18" charset="0"/>
              </a:rPr>
              <a:t>See brochure for scheduling information</a:t>
            </a:r>
            <a:endParaRPr lang="en-US" altLang="en-US" sz="2800" dirty="0" smtClean="0">
              <a:latin typeface="Times New Roman" pitchFamily="18" charset="0"/>
            </a:endParaRPr>
          </a:p>
          <a:p>
            <a:endParaRPr lang="en-US" dirty="0" smtClean="0"/>
          </a:p>
          <a:p>
            <a:endParaRPr lang="en-US" dirty="0"/>
          </a:p>
        </p:txBody>
      </p:sp>
    </p:spTree>
    <p:extLst>
      <p:ext uri="{BB962C8B-B14F-4D97-AF65-F5344CB8AC3E}">
        <p14:creationId xmlns:p14="http://schemas.microsoft.com/office/powerpoint/2010/main" val="1453356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Methods/Methodologies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How did you collect and analyze your data?</a:t>
            </a:r>
          </a:p>
          <a:p>
            <a:r>
              <a:rPr lang="en-US" dirty="0" smtClean="0"/>
              <a:t>In </a:t>
            </a:r>
            <a:r>
              <a:rPr lang="en-US" dirty="0"/>
              <a:t>this section you lay out the method of data collection (e.g. interviews, field notes</a:t>
            </a:r>
            <a:r>
              <a:rPr lang="en-US" dirty="0" smtClean="0"/>
              <a:t>, experiments, </a:t>
            </a:r>
            <a:r>
              <a:rPr lang="en-US" dirty="0"/>
              <a:t>etc</a:t>
            </a:r>
            <a:r>
              <a:rPr lang="en-US" dirty="0" smtClean="0"/>
              <a:t>.).</a:t>
            </a:r>
          </a:p>
          <a:p>
            <a:r>
              <a:rPr lang="en-US" dirty="0" smtClean="0"/>
              <a:t>How you selected your data </a:t>
            </a:r>
            <a:r>
              <a:rPr lang="en-US" dirty="0"/>
              <a:t>(why the subjects </a:t>
            </a:r>
            <a:r>
              <a:rPr lang="en-US" dirty="0" smtClean="0"/>
              <a:t>were chosen </a:t>
            </a:r>
            <a:r>
              <a:rPr lang="en-US" dirty="0"/>
              <a:t>and how</a:t>
            </a:r>
            <a:r>
              <a:rPr lang="en-US" dirty="0" smtClean="0"/>
              <a:t>)? Identify your </a:t>
            </a:r>
            <a:r>
              <a:rPr lang="en-US" dirty="0" err="1" smtClean="0"/>
              <a:t>equipments</a:t>
            </a:r>
            <a:r>
              <a:rPr lang="en-US" dirty="0" smtClean="0"/>
              <a:t>, reagents, organisms, etc.? s</a:t>
            </a:r>
          </a:p>
          <a:p>
            <a:r>
              <a:rPr lang="en-US" dirty="0"/>
              <a:t>H</a:t>
            </a:r>
            <a:r>
              <a:rPr lang="en-US" dirty="0" smtClean="0"/>
              <a:t>ow </a:t>
            </a:r>
            <a:r>
              <a:rPr lang="en-US" dirty="0"/>
              <a:t>it was analyzed (e.g. ethnographic triangulation, feminist discourse analysis, ANOVA testing, regression, etc. ), </a:t>
            </a:r>
            <a:endParaRPr lang="en-US" dirty="0" smtClean="0"/>
          </a:p>
          <a:p>
            <a:r>
              <a:rPr lang="en-US" dirty="0" smtClean="0"/>
              <a:t>Limitations </a:t>
            </a:r>
            <a:r>
              <a:rPr lang="en-US" dirty="0"/>
              <a:t>of analysis (i.e. not enough data, methodological limitations, etc.)</a:t>
            </a:r>
          </a:p>
        </p:txBody>
      </p:sp>
    </p:spTree>
    <p:extLst>
      <p:ext uri="{BB962C8B-B14F-4D97-AF65-F5344CB8AC3E}">
        <p14:creationId xmlns:p14="http://schemas.microsoft.com/office/powerpoint/2010/main" val="2028847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Results/Discussions </a:t>
            </a:r>
            <a:endParaRPr lang="en-US" dirty="0"/>
          </a:p>
        </p:txBody>
      </p:sp>
      <p:sp>
        <p:nvSpPr>
          <p:cNvPr id="3" name="Content Placeholder 2"/>
          <p:cNvSpPr>
            <a:spLocks noGrp="1"/>
          </p:cNvSpPr>
          <p:nvPr>
            <p:ph idx="1"/>
          </p:nvPr>
        </p:nvSpPr>
        <p:spPr/>
        <p:txBody>
          <a:bodyPr>
            <a:normAutofit lnSpcReduction="10000"/>
          </a:bodyPr>
          <a:lstStyle/>
          <a:p>
            <a:r>
              <a:rPr lang="en-US" dirty="0" smtClean="0"/>
              <a:t>Here you lay out and explicate the findings. </a:t>
            </a:r>
          </a:p>
          <a:p>
            <a:r>
              <a:rPr lang="en-US" dirty="0" smtClean="0"/>
              <a:t>You relate it to you research questions.</a:t>
            </a:r>
          </a:p>
          <a:p>
            <a:r>
              <a:rPr lang="en-US" dirty="0" smtClean="0"/>
              <a:t>Subsequently connect your findings and analyses to the scholarship on the topic</a:t>
            </a:r>
          </a:p>
          <a:p>
            <a:r>
              <a:rPr lang="en-US" dirty="0" smtClean="0"/>
              <a:t>The discussion section ought to be seen as a conversation between your findings and the published literature. (i.e. xx (2010) said this and my findings corroborate/refute/modify that statement. </a:t>
            </a:r>
          </a:p>
          <a:p>
            <a:endParaRPr lang="en-US" dirty="0"/>
          </a:p>
        </p:txBody>
      </p:sp>
    </p:spTree>
    <p:extLst>
      <p:ext uri="{BB962C8B-B14F-4D97-AF65-F5344CB8AC3E}">
        <p14:creationId xmlns:p14="http://schemas.microsoft.com/office/powerpoint/2010/main" val="1948632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Addendum for the Humanities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Writing in the humanities is a “subtly ritualized form of communication” (</a:t>
            </a:r>
            <a:r>
              <a:rPr lang="en-US" dirty="0" err="1" smtClean="0"/>
              <a:t>Fahnestock</a:t>
            </a:r>
            <a:r>
              <a:rPr lang="en-US" dirty="0" smtClean="0"/>
              <a:t> and </a:t>
            </a:r>
            <a:r>
              <a:rPr lang="en-US" dirty="0" err="1" smtClean="0"/>
              <a:t>Secor</a:t>
            </a:r>
            <a:r>
              <a:rPr lang="en-US" dirty="0" smtClean="0"/>
              <a:t>, 1991, p. 95).</a:t>
            </a:r>
          </a:p>
          <a:p>
            <a:r>
              <a:rPr lang="en-US" dirty="0" smtClean="0"/>
              <a:t>It aims to “judge past performances (evaluate texts), implies future work (what to teach)…. create[s] and reinforce[s] communities of scholars sharing the same values.”</a:t>
            </a:r>
          </a:p>
          <a:p>
            <a:r>
              <a:rPr lang="en-US" dirty="0" smtClean="0"/>
              <a:t>What this means is unlike scientific writing, writing in the humanities is more explicitly value-laden. It is about articulating an essay that is simultaneously aesthetic and communicative.    </a:t>
            </a:r>
            <a:endParaRPr lang="en-US" dirty="0"/>
          </a:p>
        </p:txBody>
      </p:sp>
    </p:spTree>
    <p:extLst>
      <p:ext uri="{BB962C8B-B14F-4D97-AF65-F5344CB8AC3E}">
        <p14:creationId xmlns:p14="http://schemas.microsoft.com/office/powerpoint/2010/main" val="3620678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Exercises</a:t>
            </a:r>
            <a:endParaRPr lang="en-US" dirty="0"/>
          </a:p>
        </p:txBody>
      </p:sp>
    </p:spTree>
    <p:extLst>
      <p:ext uri="{BB962C8B-B14F-4D97-AF65-F5344CB8AC3E}">
        <p14:creationId xmlns:p14="http://schemas.microsoft.com/office/powerpoint/2010/main" val="3863279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Abstract</a:t>
            </a:r>
            <a:endParaRPr lang="en-US" dirty="0"/>
          </a:p>
        </p:txBody>
      </p:sp>
      <p:sp>
        <p:nvSpPr>
          <p:cNvPr id="3" name="Content Placeholder 2"/>
          <p:cNvSpPr>
            <a:spLocks noGrp="1"/>
          </p:cNvSpPr>
          <p:nvPr>
            <p:ph idx="1"/>
          </p:nvPr>
        </p:nvSpPr>
        <p:spPr/>
        <p:txBody>
          <a:bodyPr>
            <a:normAutofit fontScale="62500" lnSpcReduction="20000"/>
          </a:bodyPr>
          <a:lstStyle/>
          <a:p>
            <a:r>
              <a:rPr lang="en-US" dirty="0"/>
              <a:t>An abstract is a concise </a:t>
            </a:r>
            <a:r>
              <a:rPr lang="en-US" b="1" dirty="0"/>
              <a:t>summary of a larger project</a:t>
            </a:r>
            <a:r>
              <a:rPr lang="en-US" dirty="0"/>
              <a:t> (a thesis, research report, performance, service project, etc.) that concisely describes the </a:t>
            </a:r>
            <a:r>
              <a:rPr lang="en-US" dirty="0" smtClean="0"/>
              <a:t>content, scope, and objective </a:t>
            </a:r>
            <a:r>
              <a:rPr lang="en-US" dirty="0"/>
              <a:t>of the </a:t>
            </a:r>
            <a:r>
              <a:rPr lang="en-US" dirty="0" smtClean="0"/>
              <a:t>project. It also identifies its methodology, findings, and conclusions </a:t>
            </a:r>
            <a:r>
              <a:rPr lang="en-US" dirty="0"/>
              <a:t>or intended results.</a:t>
            </a:r>
          </a:p>
          <a:p>
            <a:r>
              <a:rPr lang="en-US" dirty="0"/>
              <a:t>Remember that your abstract is a </a:t>
            </a:r>
            <a:r>
              <a:rPr lang="en-US" b="1" dirty="0"/>
              <a:t>description of your project</a:t>
            </a:r>
            <a:r>
              <a:rPr lang="en-US" dirty="0"/>
              <a:t> (what you specifically are </a:t>
            </a:r>
            <a:r>
              <a:rPr lang="en-US" i="1" dirty="0"/>
              <a:t>doing</a:t>
            </a:r>
            <a:r>
              <a:rPr lang="en-US" dirty="0"/>
              <a:t>) and not a description of your topic (whatever you’re doing the project </a:t>
            </a:r>
            <a:r>
              <a:rPr lang="en-US" i="1" dirty="0"/>
              <a:t>on</a:t>
            </a:r>
            <a:r>
              <a:rPr lang="en-US" dirty="0" smtClean="0"/>
              <a:t>). Since </a:t>
            </a:r>
            <a:r>
              <a:rPr lang="en-US" dirty="0"/>
              <a:t>abstracts are generally very short, it’s important that you don’t get bogged down in a summary of the entire background of your topic.  </a:t>
            </a:r>
          </a:p>
          <a:p>
            <a:r>
              <a:rPr lang="en-US" dirty="0"/>
              <a:t>As you are writing your abstract, stop at the end of every sentence and make sure you are summarizing </a:t>
            </a:r>
            <a:r>
              <a:rPr lang="en-US" b="1" dirty="0"/>
              <a:t>the project you have undertaken</a:t>
            </a:r>
            <a:r>
              <a:rPr lang="en-US" dirty="0"/>
              <a:t> rather than the more general topic.  </a:t>
            </a:r>
            <a:endParaRPr lang="en-US" dirty="0" smtClean="0"/>
          </a:p>
          <a:p>
            <a:r>
              <a:rPr lang="en-US" dirty="0"/>
              <a:t>Abstracts in the </a:t>
            </a:r>
            <a:r>
              <a:rPr lang="en-US" b="1" dirty="0"/>
              <a:t>hard sciences and social sciences </a:t>
            </a:r>
            <a:r>
              <a:rPr lang="en-US" dirty="0"/>
              <a:t>often put more emphasis on </a:t>
            </a:r>
            <a:r>
              <a:rPr lang="en-US" b="1" dirty="0" smtClean="0"/>
              <a:t>methods</a:t>
            </a:r>
            <a:r>
              <a:rPr lang="en-US" dirty="0" smtClean="0"/>
              <a:t>; </a:t>
            </a:r>
            <a:r>
              <a:rPr lang="en-US" b="1" dirty="0"/>
              <a:t>humanities abstracts </a:t>
            </a:r>
            <a:r>
              <a:rPr lang="en-US" dirty="0"/>
              <a:t>often spend much more time </a:t>
            </a:r>
            <a:r>
              <a:rPr lang="en-US" b="1" dirty="0"/>
              <a:t>explaining their </a:t>
            </a:r>
            <a:r>
              <a:rPr lang="en-US" b="1" dirty="0" smtClean="0"/>
              <a:t>objective</a:t>
            </a:r>
            <a:r>
              <a:rPr lang="en-US" dirty="0" smtClean="0"/>
              <a:t>.</a:t>
            </a:r>
            <a:r>
              <a:rPr lang="en-US" dirty="0"/>
              <a:t> </a:t>
            </a:r>
          </a:p>
          <a:p>
            <a:endParaRPr lang="en-US" dirty="0"/>
          </a:p>
        </p:txBody>
      </p:sp>
    </p:spTree>
    <p:extLst>
      <p:ext uri="{BB962C8B-B14F-4D97-AF65-F5344CB8AC3E}">
        <p14:creationId xmlns:p14="http://schemas.microsoft.com/office/powerpoint/2010/main" val="1022408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goes into an abstract? </a:t>
            </a:r>
            <a:r>
              <a:rPr lang="en-US" b="1" dirty="0"/>
              <a:t/>
            </a:r>
            <a:br>
              <a:rPr lang="en-US" b="1" dirty="0"/>
            </a:b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a:t>Despite the fact that </a:t>
            </a:r>
            <a:r>
              <a:rPr lang="en-US" dirty="0" smtClean="0"/>
              <a:t>abstracts varies from </a:t>
            </a:r>
            <a:r>
              <a:rPr lang="en-US" b="1" dirty="0" smtClean="0"/>
              <a:t>discipline to discipline</a:t>
            </a:r>
            <a:r>
              <a:rPr lang="en-US" dirty="0" smtClean="0"/>
              <a:t>, </a:t>
            </a:r>
            <a:r>
              <a:rPr lang="en-US" dirty="0"/>
              <a:t>every abstract should include four main types of information.  </a:t>
            </a:r>
          </a:p>
          <a:p>
            <a:r>
              <a:rPr lang="en-US" dirty="0"/>
              <a:t>It should state the </a:t>
            </a:r>
            <a:r>
              <a:rPr lang="en-US" dirty="0" smtClean="0"/>
              <a:t>main </a:t>
            </a:r>
            <a:r>
              <a:rPr lang="en-US" b="1" dirty="0" smtClean="0"/>
              <a:t>objective</a:t>
            </a:r>
            <a:r>
              <a:rPr lang="en-US" dirty="0" smtClean="0"/>
              <a:t> </a:t>
            </a:r>
            <a:r>
              <a:rPr lang="en-US" dirty="0"/>
              <a:t>and rationale of your project, </a:t>
            </a:r>
          </a:p>
          <a:p>
            <a:r>
              <a:rPr lang="en-US" dirty="0"/>
              <a:t>it should outline </a:t>
            </a:r>
            <a:r>
              <a:rPr lang="en-US" dirty="0" smtClean="0"/>
              <a:t>the </a:t>
            </a:r>
            <a:r>
              <a:rPr lang="en-US" b="1" dirty="0" smtClean="0"/>
              <a:t>methods</a:t>
            </a:r>
            <a:r>
              <a:rPr lang="en-US" dirty="0" smtClean="0"/>
              <a:t> </a:t>
            </a:r>
            <a:r>
              <a:rPr lang="en-US" dirty="0"/>
              <a:t>you used to accomplish your objectives, </a:t>
            </a:r>
          </a:p>
          <a:p>
            <a:r>
              <a:rPr lang="en-US" dirty="0"/>
              <a:t>it should list your </a:t>
            </a:r>
            <a:r>
              <a:rPr lang="en-US" dirty="0" smtClean="0"/>
              <a:t>project’s </a:t>
            </a:r>
            <a:r>
              <a:rPr lang="en-US" b="1" dirty="0" smtClean="0"/>
              <a:t>results or products</a:t>
            </a:r>
            <a:r>
              <a:rPr lang="en-US" dirty="0" smtClean="0"/>
              <a:t> </a:t>
            </a:r>
            <a:r>
              <a:rPr lang="en-US" dirty="0"/>
              <a:t>(or projected or intended results or </a:t>
            </a:r>
            <a:r>
              <a:rPr lang="en-US" dirty="0" smtClean="0"/>
              <a:t>product), </a:t>
            </a:r>
            <a:endParaRPr lang="en-US" dirty="0"/>
          </a:p>
          <a:p>
            <a:r>
              <a:rPr lang="en-US" dirty="0"/>
              <a:t>and it should </a:t>
            </a:r>
            <a:r>
              <a:rPr lang="en-US" dirty="0" smtClean="0"/>
              <a:t>draw </a:t>
            </a:r>
            <a:r>
              <a:rPr lang="en-US" b="1" dirty="0" smtClean="0"/>
              <a:t>conclusions</a:t>
            </a:r>
            <a:r>
              <a:rPr lang="en-US" dirty="0" smtClean="0"/>
              <a:t> </a:t>
            </a:r>
            <a:r>
              <a:rPr lang="en-US" dirty="0"/>
              <a:t>about the implications of your project.  </a:t>
            </a:r>
          </a:p>
          <a:p>
            <a:endParaRPr lang="en-US" dirty="0"/>
          </a:p>
        </p:txBody>
      </p:sp>
    </p:spTree>
    <p:extLst>
      <p:ext uri="{BB962C8B-B14F-4D97-AF65-F5344CB8AC3E}">
        <p14:creationId xmlns:p14="http://schemas.microsoft.com/office/powerpoint/2010/main" val="453097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an abstract?</a:t>
            </a:r>
            <a:endParaRPr lang="en-US" dirty="0"/>
          </a:p>
        </p:txBody>
      </p:sp>
      <p:sp>
        <p:nvSpPr>
          <p:cNvPr id="3" name="Content Placeholder 2"/>
          <p:cNvSpPr>
            <a:spLocks noGrp="1"/>
          </p:cNvSpPr>
          <p:nvPr>
            <p:ph idx="1"/>
          </p:nvPr>
        </p:nvSpPr>
        <p:spPr>
          <a:xfrm>
            <a:off x="457200" y="1295400"/>
            <a:ext cx="8229600" cy="5334000"/>
          </a:xfrm>
        </p:spPr>
        <p:txBody>
          <a:bodyPr>
            <a:normAutofit fontScale="70000" lnSpcReduction="20000"/>
          </a:bodyPr>
          <a:lstStyle/>
          <a:p>
            <a:pPr lvl="0"/>
            <a:r>
              <a:rPr lang="en-US" dirty="0"/>
              <a:t>Highlight the </a:t>
            </a:r>
            <a:r>
              <a:rPr lang="en-US" b="1" dirty="0"/>
              <a:t>objective and the conclusions</a:t>
            </a:r>
            <a:r>
              <a:rPr lang="en-US" dirty="0"/>
              <a:t> that are in the paper's </a:t>
            </a:r>
            <a:r>
              <a:rPr lang="en-US" b="1" dirty="0"/>
              <a:t>introduction and the discussion</a:t>
            </a:r>
            <a:r>
              <a:rPr lang="en-US" dirty="0"/>
              <a:t>. </a:t>
            </a:r>
          </a:p>
          <a:p>
            <a:pPr lvl="0"/>
            <a:r>
              <a:rPr lang="en-US" dirty="0"/>
              <a:t>Bracket information in the </a:t>
            </a:r>
            <a:r>
              <a:rPr lang="en-US" b="1" dirty="0"/>
              <a:t>methods section</a:t>
            </a:r>
            <a:r>
              <a:rPr lang="en-US" dirty="0"/>
              <a:t> of the paper that contains </a:t>
            </a:r>
            <a:r>
              <a:rPr lang="en-US" b="1" dirty="0"/>
              <a:t>keyword </a:t>
            </a:r>
            <a:r>
              <a:rPr lang="en-US" dirty="0"/>
              <a:t>information. </a:t>
            </a:r>
          </a:p>
          <a:p>
            <a:pPr lvl="0"/>
            <a:r>
              <a:rPr lang="en-US" dirty="0"/>
              <a:t>Highlight the </a:t>
            </a:r>
            <a:r>
              <a:rPr lang="en-US" b="1" dirty="0"/>
              <a:t>results from the discussion or results section</a:t>
            </a:r>
            <a:r>
              <a:rPr lang="en-US" dirty="0"/>
              <a:t> of the paper. </a:t>
            </a:r>
          </a:p>
          <a:p>
            <a:pPr lvl="0"/>
            <a:r>
              <a:rPr lang="en-US" b="1" dirty="0"/>
              <a:t>Compile</a:t>
            </a:r>
            <a:r>
              <a:rPr lang="en-US" dirty="0"/>
              <a:t> the above highlighted and bracketed information into a single paragraph. </a:t>
            </a:r>
            <a:r>
              <a:rPr lang="en-US" dirty="0" smtClean="0"/>
              <a:t>Do not explain the methods.</a:t>
            </a:r>
            <a:endParaRPr lang="en-US" dirty="0"/>
          </a:p>
          <a:p>
            <a:pPr lvl="0"/>
            <a:r>
              <a:rPr lang="en-US" b="1" dirty="0"/>
              <a:t>Condense the bracketed </a:t>
            </a:r>
            <a:r>
              <a:rPr lang="en-US" dirty="0"/>
              <a:t>information into the key words and phrases that identify but do not explain the methods used. </a:t>
            </a:r>
          </a:p>
          <a:p>
            <a:pPr lvl="0"/>
            <a:r>
              <a:rPr lang="en-US" b="1" dirty="0"/>
              <a:t>Delete </a:t>
            </a:r>
            <a:r>
              <a:rPr lang="en-US" dirty="0"/>
              <a:t>extra </a:t>
            </a:r>
            <a:r>
              <a:rPr lang="en-US" dirty="0" smtClean="0"/>
              <a:t>words, phrases, and background information. </a:t>
            </a:r>
            <a:endParaRPr lang="en-US" dirty="0"/>
          </a:p>
          <a:p>
            <a:pPr lvl="0"/>
            <a:r>
              <a:rPr lang="en-US" b="1" dirty="0" smtClean="0"/>
              <a:t>Rephrase</a:t>
            </a:r>
            <a:r>
              <a:rPr lang="en-US" dirty="0" smtClean="0"/>
              <a:t> </a:t>
            </a:r>
            <a:r>
              <a:rPr lang="en-US" dirty="0"/>
              <a:t>the first sentence so that it starts off with the </a:t>
            </a:r>
            <a:r>
              <a:rPr lang="en-US" b="1" dirty="0"/>
              <a:t>new </a:t>
            </a:r>
            <a:r>
              <a:rPr lang="en-US" b="1" dirty="0" smtClean="0"/>
              <a:t>information </a:t>
            </a:r>
            <a:r>
              <a:rPr lang="en-US" b="1" dirty="0"/>
              <a:t>contained </a:t>
            </a:r>
            <a:r>
              <a:rPr lang="en-US" dirty="0"/>
              <a:t>in the paper, rather than with the general topic. </a:t>
            </a:r>
            <a:r>
              <a:rPr lang="en-US" b="1" dirty="0"/>
              <a:t>One way of doing this is to begin the first sentence with the phrase "this paper" or "this study." </a:t>
            </a:r>
          </a:p>
          <a:p>
            <a:r>
              <a:rPr lang="en-US" b="1" dirty="0"/>
              <a:t>Revise the paragraph </a:t>
            </a:r>
            <a:r>
              <a:rPr lang="en-US" dirty="0"/>
              <a:t>so that the abstract conveys the essential </a:t>
            </a:r>
            <a:r>
              <a:rPr lang="en-US" dirty="0" smtClean="0"/>
              <a:t>information.</a:t>
            </a:r>
            <a:endParaRPr lang="en-US" dirty="0"/>
          </a:p>
        </p:txBody>
      </p:sp>
    </p:spTree>
    <p:extLst>
      <p:ext uri="{BB962C8B-B14F-4D97-AF65-F5344CB8AC3E}">
        <p14:creationId xmlns:p14="http://schemas.microsoft.com/office/powerpoint/2010/main" val="26583633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Exercises </a:t>
            </a:r>
            <a:endParaRPr lang="en-US" dirty="0"/>
          </a:p>
        </p:txBody>
      </p:sp>
    </p:spTree>
    <p:extLst>
      <p:ext uri="{BB962C8B-B14F-4D97-AF65-F5344CB8AC3E}">
        <p14:creationId xmlns:p14="http://schemas.microsoft.com/office/powerpoint/2010/main" val="23176455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Genres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Teaching philosophies (workshop in April)</a:t>
            </a:r>
          </a:p>
          <a:p>
            <a:r>
              <a:rPr lang="en-US" dirty="0" smtClean="0"/>
              <a:t>Literature Review and Annotated Bibliographies</a:t>
            </a:r>
            <a:r>
              <a:rPr lang="en-US" dirty="0"/>
              <a:t>: http://</a:t>
            </a:r>
            <a:r>
              <a:rPr lang="en-US" dirty="0" smtClean="0"/>
              <a:t>pwr.la.psu.edu/resources/graduate-writing-center/handouts</a:t>
            </a:r>
          </a:p>
          <a:p>
            <a:r>
              <a:rPr lang="en-US" dirty="0" smtClean="0"/>
              <a:t>Course Syllabus and </a:t>
            </a:r>
            <a:r>
              <a:rPr lang="en-US" dirty="0"/>
              <a:t>designing </a:t>
            </a:r>
            <a:r>
              <a:rPr lang="en-US" dirty="0" err="1"/>
              <a:t>courses:http</a:t>
            </a:r>
            <a:r>
              <a:rPr lang="en-US" dirty="0"/>
              <a:t>://</a:t>
            </a:r>
            <a:r>
              <a:rPr lang="en-US" dirty="0" smtClean="0"/>
              <a:t>www.schreyerinstitute.psu.edu/cct </a:t>
            </a:r>
          </a:p>
          <a:p>
            <a:r>
              <a:rPr lang="en-US" dirty="0" smtClean="0"/>
              <a:t>Emails to professors/editors: Speak with your peers and mentors. Don’t assume anything in this. A lot of publications are made or broken at this stage. (i.e. submit with revisions does not mean rejection – in fact it’s the </a:t>
            </a:r>
            <a:r>
              <a:rPr lang="en-US" dirty="0"/>
              <a:t>opposite.): https://owl.english.purdue.edu/owl/resource/636/1</a:t>
            </a:r>
            <a:r>
              <a:rPr lang="en-US" dirty="0" smtClean="0"/>
              <a:t>/ </a:t>
            </a:r>
            <a:endParaRPr lang="en-US" dirty="0"/>
          </a:p>
        </p:txBody>
      </p:sp>
    </p:spTree>
    <p:extLst>
      <p:ext uri="{BB962C8B-B14F-4D97-AF65-F5344CB8AC3E}">
        <p14:creationId xmlns:p14="http://schemas.microsoft.com/office/powerpoint/2010/main" val="9482944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references, Citations, and Writing tips</a:t>
            </a:r>
            <a:endParaRPr lang="en-US" dirty="0"/>
          </a:p>
        </p:txBody>
      </p:sp>
      <p:sp>
        <p:nvSpPr>
          <p:cNvPr id="3" name="Text Placeholder 2"/>
          <p:cNvSpPr>
            <a:spLocks noGrp="1"/>
          </p:cNvSpPr>
          <p:nvPr>
            <p:ph type="body" idx="1"/>
          </p:nvPr>
        </p:nvSpPr>
        <p:spPr/>
        <p:txBody>
          <a:bodyPr/>
          <a:lstStyle/>
          <a:p>
            <a:r>
              <a:rPr lang="en-US" dirty="0" smtClean="0"/>
              <a:t>Plagiarism is a big deal!</a:t>
            </a:r>
            <a:endParaRPr lang="en-US" dirty="0"/>
          </a:p>
        </p:txBody>
      </p:sp>
    </p:spTree>
    <p:extLst>
      <p:ext uri="{BB962C8B-B14F-4D97-AF65-F5344CB8AC3E}">
        <p14:creationId xmlns:p14="http://schemas.microsoft.com/office/powerpoint/2010/main" val="3760516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Goals of the Workshop</a:t>
            </a:r>
            <a:endParaRPr lang="en-US" dirty="0"/>
          </a:p>
        </p:txBody>
      </p:sp>
      <p:sp>
        <p:nvSpPr>
          <p:cNvPr id="3" name="Content Placeholder 2"/>
          <p:cNvSpPr>
            <a:spLocks noGrp="1"/>
          </p:cNvSpPr>
          <p:nvPr>
            <p:ph idx="1"/>
          </p:nvPr>
        </p:nvSpPr>
        <p:spPr/>
        <p:txBody>
          <a:bodyPr>
            <a:normAutofit fontScale="92500" lnSpcReduction="10000"/>
          </a:bodyPr>
          <a:lstStyle/>
          <a:p>
            <a:r>
              <a:rPr lang="en-US" dirty="0"/>
              <a:t>D</a:t>
            </a:r>
            <a:r>
              <a:rPr lang="en-US" dirty="0" smtClean="0"/>
              <a:t>iscuss some of common obstacles faced by new graduate workers as they adapt to the conventions of academic English.</a:t>
            </a:r>
          </a:p>
          <a:p>
            <a:r>
              <a:rPr lang="en-US" dirty="0" smtClean="0"/>
              <a:t>Present strategies and tools to address common problems in terms of genre-awareness, composing, paraphrasing, grammar,  etc.</a:t>
            </a:r>
          </a:p>
          <a:p>
            <a:r>
              <a:rPr lang="en-US" dirty="0"/>
              <a:t>W</a:t>
            </a:r>
            <a:r>
              <a:rPr lang="en-US" dirty="0" smtClean="0"/>
              <a:t>orkshop models of writing practices to enable utilization of resources you already posses (i.e. multiple language repertoires, cosmopolitan perspectives, social capital, etc.)</a:t>
            </a:r>
            <a:endParaRPr lang="en-US" dirty="0"/>
          </a:p>
        </p:txBody>
      </p:sp>
    </p:spTree>
    <p:extLst>
      <p:ext uri="{BB962C8B-B14F-4D97-AF65-F5344CB8AC3E}">
        <p14:creationId xmlns:p14="http://schemas.microsoft.com/office/powerpoint/2010/main" val="1148724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Quoting, Paraphrasing, and Summarizing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Quotations</a:t>
            </a:r>
            <a:r>
              <a:rPr lang="en-US" dirty="0"/>
              <a:t> must be identical to the original, using a narrow segment of the source. They must match the source document word for word and must be attributed to the original author</a:t>
            </a:r>
            <a:r>
              <a:rPr lang="en-US" dirty="0" smtClean="0"/>
              <a:t>.</a:t>
            </a:r>
          </a:p>
          <a:p>
            <a:endParaRPr lang="en-US" dirty="0" smtClean="0"/>
          </a:p>
          <a:p>
            <a:r>
              <a:rPr lang="en-US" b="1" dirty="0"/>
              <a:t>Paraphrasing</a:t>
            </a:r>
            <a:r>
              <a:rPr lang="en-US" dirty="0"/>
              <a:t> involves putting a passage from source material into your own words. A paraphrase must also be attributed to the original source. Paraphrased material is usually shorter than the original passage, taking a somewhat broader segment of the source and condensing it slightly</a:t>
            </a:r>
            <a:r>
              <a:rPr lang="en-US" dirty="0" smtClean="0"/>
              <a:t>.</a:t>
            </a:r>
          </a:p>
          <a:p>
            <a:endParaRPr lang="en-US" dirty="0" smtClean="0"/>
          </a:p>
          <a:p>
            <a:r>
              <a:rPr lang="en-US" b="1" dirty="0"/>
              <a:t>Summarizing</a:t>
            </a:r>
            <a:r>
              <a:rPr lang="en-US" dirty="0"/>
              <a:t> involves putting the main idea(s) into your own words, including only the main point(s). Once again, it is necessary to attribute summarized ideas to the original source. Summaries are significantly shorter than the original and take a broad overview of the source material.</a:t>
            </a:r>
          </a:p>
        </p:txBody>
      </p:sp>
    </p:spTree>
    <p:extLst>
      <p:ext uri="{BB962C8B-B14F-4D97-AF65-F5344CB8AC3E}">
        <p14:creationId xmlns:p14="http://schemas.microsoft.com/office/powerpoint/2010/main" val="13978853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a:t>How to use quotations, paraphrases, and summaries</a:t>
            </a:r>
            <a:br>
              <a:rPr lang="en-US" b="1" dirty="0"/>
            </a:br>
            <a:endParaRPr lang="en-US" dirty="0"/>
          </a:p>
        </p:txBody>
      </p:sp>
      <p:sp>
        <p:nvSpPr>
          <p:cNvPr id="3" name="Content Placeholder 2"/>
          <p:cNvSpPr>
            <a:spLocks noGrp="1"/>
          </p:cNvSpPr>
          <p:nvPr>
            <p:ph idx="1"/>
          </p:nvPr>
        </p:nvSpPr>
        <p:spPr/>
        <p:txBody>
          <a:bodyPr/>
          <a:lstStyle/>
          <a:p>
            <a:r>
              <a:rPr lang="en-US" dirty="0"/>
              <a:t>Read the entire text, noting the key points and main ideas.</a:t>
            </a:r>
          </a:p>
          <a:p>
            <a:r>
              <a:rPr lang="en-US" dirty="0"/>
              <a:t>Summarize in your own words what the single main idea of the essay is.</a:t>
            </a:r>
          </a:p>
          <a:p>
            <a:r>
              <a:rPr lang="en-US" dirty="0"/>
              <a:t>Paraphrase important supporting points that come up in the essay.</a:t>
            </a:r>
          </a:p>
          <a:p>
            <a:r>
              <a:rPr lang="en-US" dirty="0"/>
              <a:t>Consider any words, phrases, or brief passages that you believe should be quoted directly.</a:t>
            </a:r>
          </a:p>
          <a:p>
            <a:endParaRPr lang="en-US" dirty="0"/>
          </a:p>
        </p:txBody>
      </p:sp>
    </p:spTree>
    <p:extLst>
      <p:ext uri="{BB962C8B-B14F-4D97-AF65-F5344CB8AC3E}">
        <p14:creationId xmlns:p14="http://schemas.microsoft.com/office/powerpoint/2010/main" val="1639201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A paraphrase </a:t>
            </a:r>
            <a:r>
              <a:rPr lang="en-US" b="1" dirty="0"/>
              <a:t>is...</a:t>
            </a:r>
          </a:p>
          <a:p>
            <a:r>
              <a:rPr lang="en-US" dirty="0"/>
              <a:t>your own rendition of essential information and ideas expressed by someone else, presented in a new form.</a:t>
            </a:r>
          </a:p>
          <a:p>
            <a:r>
              <a:rPr lang="en-US" dirty="0"/>
              <a:t>one legitimate way (when accompanied by accurate documentation) to borrow from a source.</a:t>
            </a:r>
          </a:p>
          <a:p>
            <a:r>
              <a:rPr lang="en-US" dirty="0"/>
              <a:t>a more detailed restatement than a summary, which focuses concisely on a single main idea.</a:t>
            </a:r>
          </a:p>
          <a:p>
            <a:endParaRPr lang="en-US" dirty="0"/>
          </a:p>
        </p:txBody>
      </p:sp>
    </p:spTree>
    <p:extLst>
      <p:ext uri="{BB962C8B-B14F-4D97-AF65-F5344CB8AC3E}">
        <p14:creationId xmlns:p14="http://schemas.microsoft.com/office/powerpoint/2010/main" val="327740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Examples</a:t>
            </a:r>
            <a:endParaRPr lang="en-US" dirty="0"/>
          </a:p>
        </p:txBody>
      </p:sp>
      <p:sp>
        <p:nvSpPr>
          <p:cNvPr id="3" name="Content Placeholder 2"/>
          <p:cNvSpPr>
            <a:spLocks noGrp="1"/>
          </p:cNvSpPr>
          <p:nvPr>
            <p:ph idx="1"/>
          </p:nvPr>
        </p:nvSpPr>
        <p:spPr/>
        <p:txBody>
          <a:bodyPr>
            <a:normAutofit lnSpcReduction="10000"/>
          </a:bodyPr>
          <a:lstStyle/>
          <a:p>
            <a:r>
              <a:rPr lang="en-US" b="1" dirty="0" smtClean="0"/>
              <a:t>Original passage:</a:t>
            </a:r>
            <a:r>
              <a:rPr lang="en-US" dirty="0" smtClean="0"/>
              <a:t> Students </a:t>
            </a:r>
            <a:r>
              <a:rPr lang="en-US" dirty="0"/>
              <a:t>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Lester, James D. </a:t>
            </a:r>
            <a:r>
              <a:rPr lang="en-US" b="1" i="1" dirty="0"/>
              <a:t>Writing Research Papers.</a:t>
            </a:r>
            <a:r>
              <a:rPr lang="en-US" dirty="0"/>
              <a:t> 2nd ed. (1976): 46-47.</a:t>
            </a:r>
          </a:p>
        </p:txBody>
      </p:sp>
    </p:spTree>
    <p:extLst>
      <p:ext uri="{BB962C8B-B14F-4D97-AF65-F5344CB8AC3E}">
        <p14:creationId xmlns:p14="http://schemas.microsoft.com/office/powerpoint/2010/main" val="22291240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Examples (cont.) </a:t>
            </a:r>
            <a:endParaRPr lang="en-US" dirty="0"/>
          </a:p>
        </p:txBody>
      </p:sp>
      <p:sp>
        <p:nvSpPr>
          <p:cNvPr id="3" name="Content Placeholder 2"/>
          <p:cNvSpPr>
            <a:spLocks noGrp="1"/>
          </p:cNvSpPr>
          <p:nvPr>
            <p:ph idx="1"/>
          </p:nvPr>
        </p:nvSpPr>
        <p:spPr/>
        <p:txBody>
          <a:bodyPr/>
          <a:lstStyle/>
          <a:p>
            <a:r>
              <a:rPr lang="en-US" b="1" dirty="0" smtClean="0"/>
              <a:t>A Legitimate paraphrase: </a:t>
            </a:r>
            <a:r>
              <a:rPr lang="en-US" dirty="0" smtClean="0"/>
              <a:t>In </a:t>
            </a:r>
            <a:r>
              <a:rPr lang="en-US" dirty="0"/>
              <a:t>research papers students often quote excessively, failing to keep quoted material down to a desirable level. Since the problem usually originates during note taking, it is essential to minimize the material recorded verbatim (</a:t>
            </a:r>
            <a:r>
              <a:rPr lang="en-US" dirty="0" smtClean="0"/>
              <a:t>Lester, 1976).</a:t>
            </a:r>
            <a:endParaRPr lang="en-US" dirty="0"/>
          </a:p>
        </p:txBody>
      </p:sp>
    </p:spTree>
    <p:extLst>
      <p:ext uri="{BB962C8B-B14F-4D97-AF65-F5344CB8AC3E}">
        <p14:creationId xmlns:p14="http://schemas.microsoft.com/office/powerpoint/2010/main" val="42061683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Paraphrasing Examples (cont.) </a:t>
            </a:r>
          </a:p>
        </p:txBody>
      </p:sp>
      <p:sp>
        <p:nvSpPr>
          <p:cNvPr id="3" name="Content Placeholder 2"/>
          <p:cNvSpPr>
            <a:spLocks noGrp="1"/>
          </p:cNvSpPr>
          <p:nvPr>
            <p:ph idx="1"/>
          </p:nvPr>
        </p:nvSpPr>
        <p:spPr/>
        <p:txBody>
          <a:bodyPr/>
          <a:lstStyle/>
          <a:p>
            <a:r>
              <a:rPr lang="en-US" b="1" dirty="0" smtClean="0"/>
              <a:t>A legitimate summary: </a:t>
            </a:r>
            <a:r>
              <a:rPr lang="en-US" dirty="0"/>
              <a:t>Students should take just a few </a:t>
            </a:r>
            <a:r>
              <a:rPr lang="en-US" dirty="0" smtClean="0"/>
              <a:t>notes </a:t>
            </a:r>
            <a:r>
              <a:rPr lang="en-US" dirty="0"/>
              <a:t>in </a:t>
            </a:r>
            <a:r>
              <a:rPr lang="en-US" dirty="0" smtClean="0"/>
              <a:t>“direct quotation” </a:t>
            </a:r>
            <a:r>
              <a:rPr lang="en-US" dirty="0"/>
              <a:t>from sources to help minimize the amount of quoted material in a research paper (</a:t>
            </a:r>
            <a:r>
              <a:rPr lang="en-US" dirty="0" smtClean="0"/>
              <a:t>Lester, 1976, p. 46).</a:t>
            </a:r>
            <a:endParaRPr lang="en-US" b="1" dirty="0"/>
          </a:p>
        </p:txBody>
      </p:sp>
    </p:spTree>
    <p:extLst>
      <p:ext uri="{BB962C8B-B14F-4D97-AF65-F5344CB8AC3E}">
        <p14:creationId xmlns:p14="http://schemas.microsoft.com/office/powerpoint/2010/main" val="26792414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Cont. </a:t>
            </a:r>
            <a:endParaRPr lang="en-US" dirty="0"/>
          </a:p>
        </p:txBody>
      </p:sp>
      <p:sp>
        <p:nvSpPr>
          <p:cNvPr id="3" name="Content Placeholder 2"/>
          <p:cNvSpPr>
            <a:spLocks noGrp="1"/>
          </p:cNvSpPr>
          <p:nvPr>
            <p:ph idx="1"/>
          </p:nvPr>
        </p:nvSpPr>
        <p:spPr/>
        <p:txBody>
          <a:bodyPr/>
          <a:lstStyle/>
          <a:p>
            <a:r>
              <a:rPr lang="en-US" b="1" dirty="0" smtClean="0"/>
              <a:t>A Plagiarized paraphrase: </a:t>
            </a:r>
            <a:r>
              <a:rPr lang="en-US" dirty="0" smtClean="0"/>
              <a:t>Students </a:t>
            </a:r>
            <a:r>
              <a:rPr lang="en-US" dirty="0"/>
              <a:t>often use too many direct quotations when they take notes, resulting in too many of them in the final research </a:t>
            </a:r>
            <a:r>
              <a:rPr lang="en-US" dirty="0" smtClean="0"/>
              <a:t>paper. </a:t>
            </a:r>
            <a:r>
              <a:rPr lang="en-US" dirty="0"/>
              <a:t>In fact, probably only about 10% of the final copy should consist of directly quoted material. So it is important to limit the amount of source material copied while taking notes</a:t>
            </a:r>
            <a:r>
              <a:rPr lang="en-US" dirty="0" smtClean="0"/>
              <a:t>.</a:t>
            </a:r>
          </a:p>
          <a:p>
            <a:endParaRPr lang="en-US" dirty="0"/>
          </a:p>
        </p:txBody>
      </p:sp>
    </p:spTree>
    <p:extLst>
      <p:ext uri="{BB962C8B-B14F-4D97-AF65-F5344CB8AC3E}">
        <p14:creationId xmlns:p14="http://schemas.microsoft.com/office/powerpoint/2010/main" val="2004655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Exercise </a:t>
            </a:r>
            <a:endParaRPr lang="en-US" dirty="0"/>
          </a:p>
        </p:txBody>
      </p:sp>
    </p:spTree>
    <p:extLst>
      <p:ext uri="{BB962C8B-B14F-4D97-AF65-F5344CB8AC3E}">
        <p14:creationId xmlns:p14="http://schemas.microsoft.com/office/powerpoint/2010/main" val="20070032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styles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APA (6</a:t>
            </a:r>
            <a:r>
              <a:rPr lang="en-US" b="1" baseline="30000" dirty="0" smtClean="0"/>
              <a:t>th</a:t>
            </a:r>
            <a:r>
              <a:rPr lang="en-US" b="1" dirty="0" smtClean="0"/>
              <a:t> edition):</a:t>
            </a:r>
            <a:r>
              <a:rPr lang="en-US" dirty="0" smtClean="0"/>
              <a:t> </a:t>
            </a:r>
          </a:p>
          <a:p>
            <a:pPr marL="0" indent="0">
              <a:buNone/>
            </a:pPr>
            <a:r>
              <a:rPr lang="en-US" dirty="0" smtClean="0"/>
              <a:t>Author</a:t>
            </a:r>
            <a:r>
              <a:rPr lang="en-US" dirty="0"/>
              <a:t>, A. A., Author, B. B., &amp; Author, C. C. (Year). Title of article. </a:t>
            </a:r>
            <a:r>
              <a:rPr lang="en-US" i="1" dirty="0"/>
              <a:t>Title of Periodical, volume number</a:t>
            </a:r>
            <a:r>
              <a:rPr lang="en-US" dirty="0"/>
              <a:t>(issue number), pages. http://dx.doi.org/xx.xxx/yyyyy </a:t>
            </a:r>
          </a:p>
          <a:p>
            <a:pPr marL="0" indent="0">
              <a:buNone/>
            </a:pPr>
            <a:r>
              <a:rPr lang="en-US" dirty="0" smtClean="0"/>
              <a:t>In-text (Author, year, </a:t>
            </a:r>
            <a:r>
              <a:rPr lang="en-US" dirty="0" err="1" smtClean="0"/>
              <a:t>p.x</a:t>
            </a:r>
            <a:r>
              <a:rPr lang="en-US" dirty="0" smtClean="0"/>
              <a:t>) </a:t>
            </a:r>
          </a:p>
          <a:p>
            <a:pPr marL="0" indent="0">
              <a:buNone/>
            </a:pPr>
            <a:r>
              <a:rPr lang="en-US" b="1" dirty="0" smtClean="0"/>
              <a:t>Example: </a:t>
            </a:r>
          </a:p>
          <a:p>
            <a:pPr marL="0" indent="0">
              <a:buNone/>
            </a:pPr>
            <a:r>
              <a:rPr lang="en-US" dirty="0" smtClean="0"/>
              <a:t>Scruton</a:t>
            </a:r>
            <a:r>
              <a:rPr lang="en-US" dirty="0"/>
              <a:t>, R. (1996). The eclipse of listening. </a:t>
            </a:r>
            <a:r>
              <a:rPr lang="en-US" i="1" dirty="0"/>
              <a:t>The New Criterion, 15</a:t>
            </a:r>
            <a:r>
              <a:rPr lang="en-US" dirty="0"/>
              <a:t>(3), 5-13</a:t>
            </a:r>
            <a:r>
              <a:rPr lang="en-US" dirty="0" smtClean="0"/>
              <a:t>.</a:t>
            </a:r>
          </a:p>
          <a:p>
            <a:pPr marL="0" indent="0">
              <a:buNone/>
            </a:pPr>
            <a:r>
              <a:rPr lang="en-US" dirty="0" smtClean="0"/>
              <a:t>In text (Scruton, 1996, p. 5). </a:t>
            </a:r>
          </a:p>
          <a:p>
            <a:pPr marL="0" indent="0">
              <a:buNone/>
            </a:pPr>
            <a:r>
              <a:rPr lang="en-US" dirty="0" smtClean="0"/>
              <a:t>Note: In the APA style it is always assumed that the references are to the article (the printed work itself) rather than the writers. So you would use the pronoun “it” unless you specifically want to refer to the writers of the article.  </a:t>
            </a:r>
            <a:endParaRPr lang="en-US" dirty="0"/>
          </a:p>
        </p:txBody>
      </p:sp>
    </p:spTree>
    <p:extLst>
      <p:ext uri="{BB962C8B-B14F-4D97-AF65-F5344CB8AC3E}">
        <p14:creationId xmlns:p14="http://schemas.microsoft.com/office/powerpoint/2010/main" val="14528343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styles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MLA (7</a:t>
            </a:r>
            <a:r>
              <a:rPr lang="en-US" baseline="30000" dirty="0" smtClean="0"/>
              <a:t>th</a:t>
            </a:r>
            <a:r>
              <a:rPr lang="en-US" dirty="0" smtClean="0"/>
              <a:t> edition):</a:t>
            </a:r>
          </a:p>
          <a:p>
            <a:pPr marL="0" indent="0">
              <a:buNone/>
            </a:pPr>
            <a:r>
              <a:rPr lang="en-US" dirty="0"/>
              <a:t>Author(s). "Title of Article." </a:t>
            </a:r>
            <a:r>
              <a:rPr lang="en-US" i="1" dirty="0"/>
              <a:t>Title of Journal</a:t>
            </a:r>
            <a:r>
              <a:rPr lang="en-US" dirty="0"/>
              <a:t> </a:t>
            </a:r>
            <a:r>
              <a:rPr lang="en-US" dirty="0" err="1"/>
              <a:t>Volume.Issue</a:t>
            </a:r>
            <a:r>
              <a:rPr lang="en-US" dirty="0"/>
              <a:t> (Year): pages. Medium of publication.</a:t>
            </a:r>
          </a:p>
          <a:p>
            <a:pPr marL="0" indent="0">
              <a:buNone/>
            </a:pPr>
            <a:r>
              <a:rPr lang="en-US" dirty="0" smtClean="0"/>
              <a:t>In-text:  (Author, p. x)</a:t>
            </a:r>
          </a:p>
          <a:p>
            <a:pPr marL="0" indent="0">
              <a:buNone/>
            </a:pPr>
            <a:r>
              <a:rPr lang="en-US" b="1" dirty="0" smtClean="0"/>
              <a:t>Example:</a:t>
            </a:r>
          </a:p>
          <a:p>
            <a:pPr marL="0" indent="0">
              <a:buNone/>
            </a:pPr>
            <a:r>
              <a:rPr lang="en-US" dirty="0" err="1"/>
              <a:t>Bagchi</a:t>
            </a:r>
            <a:r>
              <a:rPr lang="en-US" dirty="0"/>
              <a:t>, </a:t>
            </a:r>
            <a:r>
              <a:rPr lang="en-US" dirty="0" err="1"/>
              <a:t>Alaknanda</a:t>
            </a:r>
            <a:r>
              <a:rPr lang="en-US" dirty="0"/>
              <a:t>. "Conflicting Nationalisms: The Voice of the Subaltern in </a:t>
            </a:r>
            <a:r>
              <a:rPr lang="en-US" dirty="0" err="1"/>
              <a:t>Mahasweta</a:t>
            </a:r>
            <a:r>
              <a:rPr lang="en-US" dirty="0"/>
              <a:t> Devi's </a:t>
            </a:r>
            <a:r>
              <a:rPr lang="en-US" i="1" dirty="0" err="1"/>
              <a:t>Bashai</a:t>
            </a:r>
            <a:r>
              <a:rPr lang="en-US" i="1" dirty="0"/>
              <a:t> </a:t>
            </a:r>
            <a:r>
              <a:rPr lang="en-US" i="1" dirty="0" err="1"/>
              <a:t>Tudu</a:t>
            </a:r>
            <a:r>
              <a:rPr lang="en-US" dirty="0"/>
              <a:t>." </a:t>
            </a:r>
            <a:r>
              <a:rPr lang="en-US" i="1" dirty="0"/>
              <a:t>Tulsa Studies in Women's Literature</a:t>
            </a:r>
            <a:r>
              <a:rPr lang="en-US" dirty="0"/>
              <a:t> 15.1 (1996): 41-50. Print.</a:t>
            </a:r>
          </a:p>
          <a:p>
            <a:pPr marL="0" indent="0">
              <a:buNone/>
            </a:pPr>
            <a:r>
              <a:rPr lang="en-US" dirty="0" smtClean="0"/>
              <a:t>In-text: (</a:t>
            </a:r>
            <a:r>
              <a:rPr lang="en-US" dirty="0" err="1" smtClean="0"/>
              <a:t>Baghi</a:t>
            </a:r>
            <a:r>
              <a:rPr lang="en-US" dirty="0" smtClean="0"/>
              <a:t>, p. 41). </a:t>
            </a:r>
          </a:p>
          <a:p>
            <a:pPr marL="0" indent="0">
              <a:buNone/>
            </a:pPr>
            <a:r>
              <a:rPr lang="en-US" dirty="0" smtClean="0"/>
              <a:t>Note: In the MLA it is assumed that the references are to the writers (the authors). So you would use pronouns such as “s/he” or “they,” unless you specifically are referring to the text.  </a:t>
            </a:r>
            <a:endParaRPr lang="en-US" dirty="0"/>
          </a:p>
        </p:txBody>
      </p:sp>
    </p:spTree>
    <p:extLst>
      <p:ext uri="{BB962C8B-B14F-4D97-AF65-F5344CB8AC3E}">
        <p14:creationId xmlns:p14="http://schemas.microsoft.com/office/powerpoint/2010/main" val="2492749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a:t>R</a:t>
            </a:r>
            <a:r>
              <a:rPr lang="en-US" dirty="0" smtClean="0"/>
              <a:t>hetorical and Socialization Approaches to Academic Writing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Based on an antifoundational philosophical consensus, where all knowledge is viewed as field specific and subject to its own frameworks of reality. </a:t>
            </a:r>
          </a:p>
          <a:p>
            <a:r>
              <a:rPr lang="en-US" dirty="0" smtClean="0"/>
              <a:t>All written-knowledge is contextual and relational. It aims for an audience and its meaning is always co-constructed between the writer-the text-the audience. </a:t>
            </a:r>
          </a:p>
          <a:p>
            <a:r>
              <a:rPr lang="en-US" dirty="0" smtClean="0"/>
              <a:t>As new members become familiar with their disciplines, supported by material, cognitive, and social resources, they develop its dispositions, skillsets, practices, essentially “go-native” or negotiate-</a:t>
            </a:r>
            <a:r>
              <a:rPr lang="en-US" dirty="0" err="1" smtClean="0"/>
              <a:t>nativeness</a:t>
            </a:r>
            <a:r>
              <a:rPr lang="en-US" dirty="0" smtClean="0"/>
              <a:t>.  </a:t>
            </a:r>
            <a:endParaRPr lang="en-US" dirty="0"/>
          </a:p>
        </p:txBody>
      </p:sp>
    </p:spTree>
    <p:extLst>
      <p:ext uri="{BB962C8B-B14F-4D97-AF65-F5344CB8AC3E}">
        <p14:creationId xmlns:p14="http://schemas.microsoft.com/office/powerpoint/2010/main" val="16520034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styles (cont.)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Chicago Style (16</a:t>
            </a:r>
            <a:r>
              <a:rPr lang="en-US" baseline="30000" dirty="0" smtClean="0"/>
              <a:t>th</a:t>
            </a:r>
            <a:r>
              <a:rPr lang="en-US" dirty="0" smtClean="0"/>
              <a:t> Edition)</a:t>
            </a:r>
          </a:p>
          <a:p>
            <a:pPr marL="0" indent="0">
              <a:buNone/>
            </a:pPr>
            <a:r>
              <a:rPr lang="en-US" dirty="0" smtClean="0"/>
              <a:t>n. First name, last name, “name of article,” name of journal Volume, issue (date of publication): p. x.</a:t>
            </a:r>
          </a:p>
          <a:p>
            <a:pPr marL="0" indent="0">
              <a:buNone/>
            </a:pPr>
            <a:r>
              <a:rPr lang="en-US" dirty="0" smtClean="0"/>
              <a:t>Footnote: </a:t>
            </a:r>
          </a:p>
          <a:p>
            <a:pPr marL="0" indent="0">
              <a:buNone/>
            </a:pPr>
            <a:r>
              <a:rPr lang="en-US" dirty="0"/>
              <a:t>1. Susan Peck MacDonald, “The Erasure of Language,” </a:t>
            </a:r>
            <a:r>
              <a:rPr lang="en-US" i="1" dirty="0"/>
              <a:t>College Composition and Communication</a:t>
            </a:r>
            <a:r>
              <a:rPr lang="en-US" dirty="0"/>
              <a:t> 58, no. 4 (2007): 619.</a:t>
            </a:r>
          </a:p>
          <a:p>
            <a:pPr marL="0" indent="0">
              <a:buNone/>
            </a:pPr>
            <a:r>
              <a:rPr lang="en-US" dirty="0" smtClean="0"/>
              <a:t>Bibliography</a:t>
            </a:r>
          </a:p>
          <a:p>
            <a:pPr marL="0" indent="0">
              <a:buNone/>
            </a:pPr>
            <a:r>
              <a:rPr lang="en-US" dirty="0"/>
              <a:t>MacDonald, Susan Peck. “The Erasure of Language.” </a:t>
            </a:r>
            <a:r>
              <a:rPr lang="en-US" i="1" dirty="0"/>
              <a:t>College Composition and Communication</a:t>
            </a:r>
            <a:r>
              <a:rPr lang="en-US" dirty="0"/>
              <a:t> 58, no. 4 (2007): 585-625.</a:t>
            </a:r>
          </a:p>
          <a:p>
            <a:pPr marL="0" indent="0">
              <a:buNone/>
            </a:pPr>
            <a:endParaRPr lang="en-US" dirty="0"/>
          </a:p>
        </p:txBody>
      </p:sp>
    </p:spTree>
    <p:extLst>
      <p:ext uri="{BB962C8B-B14F-4D97-AF65-F5344CB8AC3E}">
        <p14:creationId xmlns:p14="http://schemas.microsoft.com/office/powerpoint/2010/main" val="27890661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Examples</a:t>
            </a:r>
            <a:endParaRPr lang="en-US" dirty="0"/>
          </a:p>
        </p:txBody>
      </p:sp>
    </p:spTree>
    <p:extLst>
      <p:ext uri="{BB962C8B-B14F-4D97-AF65-F5344CB8AC3E}">
        <p14:creationId xmlns:p14="http://schemas.microsoft.com/office/powerpoint/2010/main" val="37690969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Tips</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Consciously choose the active voice or passive voice. </a:t>
            </a:r>
          </a:p>
          <a:p>
            <a:r>
              <a:rPr lang="en-US" dirty="0" smtClean="0"/>
              <a:t>Use a clearly planned out organization.</a:t>
            </a:r>
          </a:p>
          <a:p>
            <a:r>
              <a:rPr lang="en-US" dirty="0" smtClean="0"/>
              <a:t>Make the paragraph your unit of thought.</a:t>
            </a:r>
          </a:p>
          <a:p>
            <a:r>
              <a:rPr lang="en-US" dirty="0" smtClean="0"/>
              <a:t>Use an organizational paragraphs, headings, and subheadings. </a:t>
            </a:r>
          </a:p>
          <a:p>
            <a:r>
              <a:rPr lang="en-US" dirty="0" smtClean="0"/>
              <a:t>Use the simplest tense you can use.  </a:t>
            </a:r>
          </a:p>
          <a:p>
            <a:r>
              <a:rPr lang="en-US" dirty="0" smtClean="0"/>
              <a:t>Articles (a or the) must be used for any countable noun. </a:t>
            </a:r>
            <a:endParaRPr lang="en-US" dirty="0"/>
          </a:p>
          <a:p>
            <a:r>
              <a:rPr lang="en-US" dirty="0" smtClean="0"/>
              <a:t>Allow yourself only one conjugation per sentence. </a:t>
            </a:r>
            <a:endParaRPr lang="en-US" dirty="0"/>
          </a:p>
        </p:txBody>
      </p:sp>
    </p:spTree>
    <p:extLst>
      <p:ext uri="{BB962C8B-B14F-4D97-AF65-F5344CB8AC3E}">
        <p14:creationId xmlns:p14="http://schemas.microsoft.com/office/powerpoint/2010/main" val="23798418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Voice or passive voice</a:t>
            </a:r>
            <a:endParaRPr lang="en-US" dirty="0"/>
          </a:p>
        </p:txBody>
      </p:sp>
      <p:sp>
        <p:nvSpPr>
          <p:cNvPr id="5" name="Content Placeholder 4"/>
          <p:cNvSpPr>
            <a:spLocks noGrp="1"/>
          </p:cNvSpPr>
          <p:nvPr>
            <p:ph idx="1"/>
          </p:nvPr>
        </p:nvSpPr>
        <p:spPr/>
        <p:txBody>
          <a:bodyPr>
            <a:normAutofit/>
          </a:bodyPr>
          <a:lstStyle/>
          <a:p>
            <a:r>
              <a:rPr lang="en-US" dirty="0" smtClean="0"/>
              <a:t>Aside from the hard-sciences, active voice is preferred in most academic fields. </a:t>
            </a:r>
          </a:p>
          <a:p>
            <a:r>
              <a:rPr lang="en-US" dirty="0" smtClean="0"/>
              <a:t>In active voice sentences, the subject of the sentence performs the action expressed by the verb. E.g. </a:t>
            </a:r>
          </a:p>
          <a:p>
            <a:r>
              <a:rPr lang="en-US" dirty="0" smtClean="0"/>
              <a:t>In passive voice sentences, the subject is acted upon; </a:t>
            </a:r>
            <a:r>
              <a:rPr lang="en-US" dirty="0"/>
              <a:t>he or she receives the action expressed by the verb</a:t>
            </a:r>
            <a:r>
              <a:rPr lang="en-US" dirty="0" smtClean="0"/>
              <a:t>. E.g. </a:t>
            </a:r>
          </a:p>
          <a:p>
            <a:endParaRPr lang="en-US" dirty="0"/>
          </a:p>
        </p:txBody>
      </p:sp>
      <p:sp>
        <p:nvSpPr>
          <p:cNvPr id="6" name="Rectangle 1"/>
          <p:cNvSpPr>
            <a:spLocks noChangeArrowheads="1"/>
          </p:cNvSpPr>
          <p:nvPr/>
        </p:nvSpPr>
        <p:spPr bwMode="auto">
          <a:xfrm>
            <a:off x="0" y="-94565"/>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3000" b="0" i="0" u="none" strike="noStrike" cap="none" normalizeH="0" baseline="0" dirty="0" smtClean="0">
              <a:ln>
                <a:noFill/>
              </a:ln>
              <a:solidFill>
                <a:schemeClr val="tx1"/>
              </a:solidFill>
              <a:effectLst/>
              <a:latin typeface="Arial" panose="020B0604020202020204" pitchFamily="34" charset="0"/>
            </a:endParaRPr>
          </a:p>
        </p:txBody>
      </p:sp>
      <p:pic>
        <p:nvPicPr>
          <p:cNvPr id="3074" name="Picture 2" descr="The sentence, the dog bit the boy, includes a subject (the dog) who performs the action expressed in the verb (biting the boy).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657600"/>
            <a:ext cx="2590800" cy="70021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The sentence, the boy was bitten by the dog, shows the subject (the boy) is being acted upon by something or someone else (the dog). This is an example of a sentence using the passive vo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5481766"/>
            <a:ext cx="278130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90235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Active Voice or passive </a:t>
            </a:r>
            <a:r>
              <a:rPr lang="en-US" dirty="0" smtClean="0"/>
              <a:t>voice (cont.)</a:t>
            </a:r>
            <a:endParaRPr lang="en-US" dirty="0"/>
          </a:p>
        </p:txBody>
      </p:sp>
      <p:sp>
        <p:nvSpPr>
          <p:cNvPr id="3" name="Content Placeholder 2"/>
          <p:cNvSpPr>
            <a:spLocks noGrp="1"/>
          </p:cNvSpPr>
          <p:nvPr>
            <p:ph idx="1"/>
          </p:nvPr>
        </p:nvSpPr>
        <p:spPr/>
        <p:txBody>
          <a:bodyPr>
            <a:normAutofit lnSpcReduction="10000"/>
          </a:bodyPr>
          <a:lstStyle/>
          <a:p>
            <a:r>
              <a:rPr lang="en-US" dirty="0" smtClean="0"/>
              <a:t>Writers </a:t>
            </a:r>
            <a:r>
              <a:rPr lang="en-US" dirty="0"/>
              <a:t>in the sciences conventionally use passive voice more often than writers in other </a:t>
            </a:r>
            <a:r>
              <a:rPr lang="en-US" dirty="0" smtClean="0"/>
              <a:t>discourse-fields.</a:t>
            </a:r>
          </a:p>
          <a:p>
            <a:r>
              <a:rPr lang="en-US" dirty="0"/>
              <a:t>The passive voice is </a:t>
            </a:r>
            <a:r>
              <a:rPr lang="en-US" dirty="0" smtClean="0"/>
              <a:t>especially effective </a:t>
            </a:r>
            <a:r>
              <a:rPr lang="en-US" dirty="0"/>
              <a:t>in </a:t>
            </a:r>
            <a:r>
              <a:rPr lang="en-US" dirty="0" smtClean="0"/>
              <a:t>experimental circumstances </a:t>
            </a:r>
            <a:r>
              <a:rPr lang="en-US" dirty="0"/>
              <a:t>because it highlights the action and what is acted upon rather than the agent performing the action</a:t>
            </a:r>
            <a:r>
              <a:rPr lang="en-US" dirty="0" smtClean="0"/>
              <a:t>.</a:t>
            </a:r>
          </a:p>
          <a:p>
            <a:pPr marL="0" indent="0">
              <a:buNone/>
            </a:pPr>
            <a:r>
              <a:rPr lang="en-US" b="1" dirty="0"/>
              <a:t>E.g.</a:t>
            </a:r>
            <a:r>
              <a:rPr lang="en-US" dirty="0"/>
              <a:t> A new experimental liver-transplant operation </a:t>
            </a:r>
            <a:r>
              <a:rPr lang="en-US" i="1" dirty="0"/>
              <a:t>was performed</a:t>
            </a:r>
            <a:r>
              <a:rPr lang="en-US" dirty="0"/>
              <a:t> successfully yesterday.</a:t>
            </a:r>
          </a:p>
        </p:txBody>
      </p:sp>
    </p:spTree>
    <p:extLst>
      <p:ext uri="{BB962C8B-B14F-4D97-AF65-F5344CB8AC3E}">
        <p14:creationId xmlns:p14="http://schemas.microsoft.com/office/powerpoint/2010/main" val="25786986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Organize your Writing Process</a:t>
            </a:r>
            <a:endParaRPr lang="en-US" dirty="0"/>
          </a:p>
        </p:txBody>
      </p:sp>
      <p:sp>
        <p:nvSpPr>
          <p:cNvPr id="3" name="Content Placeholder 2"/>
          <p:cNvSpPr>
            <a:spLocks noGrp="1"/>
          </p:cNvSpPr>
          <p:nvPr>
            <p:ph idx="1"/>
          </p:nvPr>
        </p:nvSpPr>
        <p:spPr/>
        <p:txBody>
          <a:bodyPr/>
          <a:lstStyle/>
          <a:p>
            <a:pPr>
              <a:lnSpc>
                <a:spcPct val="90000"/>
              </a:lnSpc>
            </a:pPr>
            <a:r>
              <a:rPr lang="en-US" dirty="0"/>
              <a:t>Tighten organization.</a:t>
            </a:r>
          </a:p>
          <a:p>
            <a:pPr lvl="1">
              <a:lnSpc>
                <a:spcPct val="90000"/>
              </a:lnSpc>
            </a:pPr>
            <a:r>
              <a:rPr lang="en-US" sz="3200" dirty="0"/>
              <a:t>Write a “scratch outline.” </a:t>
            </a:r>
          </a:p>
          <a:p>
            <a:pPr lvl="1">
              <a:lnSpc>
                <a:spcPct val="90000"/>
              </a:lnSpc>
            </a:pPr>
            <a:r>
              <a:rPr lang="en-US" sz="3200" dirty="0"/>
              <a:t>Consider post-outlining your draft.</a:t>
            </a:r>
          </a:p>
          <a:p>
            <a:pPr lvl="1">
              <a:lnSpc>
                <a:spcPct val="90000"/>
              </a:lnSpc>
            </a:pPr>
            <a:r>
              <a:rPr lang="en-US" sz="3200" dirty="0"/>
              <a:t>Describe the </a:t>
            </a:r>
            <a:r>
              <a:rPr lang="en-US" sz="3200" i="1" dirty="0"/>
              <a:t>function</a:t>
            </a:r>
            <a:r>
              <a:rPr lang="en-US" sz="3200" dirty="0"/>
              <a:t> of each paragraph.</a:t>
            </a:r>
            <a:endParaRPr lang="en-US" sz="3200" i="1" dirty="0"/>
          </a:p>
          <a:p>
            <a:pPr>
              <a:lnSpc>
                <a:spcPct val="90000"/>
              </a:lnSpc>
            </a:pPr>
            <a:r>
              <a:rPr lang="en-US" dirty="0"/>
              <a:t>Make your logic explicit.</a:t>
            </a:r>
          </a:p>
          <a:p>
            <a:pPr lvl="1">
              <a:lnSpc>
                <a:spcPct val="90000"/>
              </a:lnSpc>
            </a:pPr>
            <a:r>
              <a:rPr lang="en-US" sz="3200" dirty="0"/>
              <a:t>Check for topic sentences. </a:t>
            </a:r>
          </a:p>
          <a:p>
            <a:pPr lvl="1">
              <a:lnSpc>
                <a:spcPct val="90000"/>
              </a:lnSpc>
            </a:pPr>
            <a:r>
              <a:rPr lang="en-US" sz="3200" dirty="0"/>
              <a:t>“Foreshadow” your point at the beginning of paragraphs and sections.</a:t>
            </a:r>
          </a:p>
          <a:p>
            <a:endParaRPr lang="en-US" dirty="0"/>
          </a:p>
        </p:txBody>
      </p:sp>
    </p:spTree>
    <p:extLst>
      <p:ext uri="{BB962C8B-B14F-4D97-AF65-F5344CB8AC3E}">
        <p14:creationId xmlns:p14="http://schemas.microsoft.com/office/powerpoint/2010/main" val="37765291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rmAutofit fontScale="90000"/>
          </a:bodyPr>
          <a:lstStyle/>
          <a:p>
            <a:r>
              <a:rPr lang="en-US" dirty="0"/>
              <a:t>Make the paragraph your unit of </a:t>
            </a:r>
            <a:r>
              <a:rPr lang="en-US" dirty="0" smtClean="0"/>
              <a:t>the idea.</a:t>
            </a:r>
            <a:r>
              <a:rPr lang="en-US" dirty="0"/>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fontScale="85000" lnSpcReduction="20000"/>
          </a:bodyPr>
          <a:lstStyle/>
          <a:p>
            <a:r>
              <a:rPr lang="en-US" dirty="0"/>
              <a:t>To be as effective as possible, a paragraph should contain each of the following: </a:t>
            </a:r>
            <a:r>
              <a:rPr lang="en-US" b="1" dirty="0"/>
              <a:t>Unity, Coherence, A Topic Sentence, </a:t>
            </a:r>
            <a:r>
              <a:rPr lang="en-US" dirty="0"/>
              <a:t>and </a:t>
            </a:r>
            <a:r>
              <a:rPr lang="en-US" b="1" dirty="0"/>
              <a:t>Adequate Development</a:t>
            </a:r>
            <a:r>
              <a:rPr lang="en-US" b="1" dirty="0" smtClean="0"/>
              <a:t>.</a:t>
            </a:r>
          </a:p>
          <a:p>
            <a:r>
              <a:rPr lang="en-US" b="1" dirty="0" smtClean="0"/>
              <a:t>Unity:</a:t>
            </a:r>
            <a:r>
              <a:rPr lang="en-US" b="1" i="1" dirty="0" smtClean="0"/>
              <a:t> </a:t>
            </a:r>
            <a:r>
              <a:rPr lang="en-US" dirty="0"/>
              <a:t>The entire paragraph should concern itself with a single focus</a:t>
            </a:r>
            <a:r>
              <a:rPr lang="en-US" dirty="0" smtClean="0"/>
              <a:t>.</a:t>
            </a:r>
          </a:p>
          <a:p>
            <a:r>
              <a:rPr lang="en-US" b="1" dirty="0"/>
              <a:t>Coherence</a:t>
            </a:r>
            <a:r>
              <a:rPr lang="en-US" dirty="0"/>
              <a:t> is the trait that makes the paragraph easily understandable to a reader</a:t>
            </a:r>
            <a:r>
              <a:rPr lang="en-US" dirty="0" smtClean="0"/>
              <a:t>.</a:t>
            </a:r>
          </a:p>
          <a:p>
            <a:r>
              <a:rPr lang="en-US" b="1" dirty="0"/>
              <a:t>A topic sentence</a:t>
            </a:r>
            <a:r>
              <a:rPr lang="en-US" dirty="0"/>
              <a:t> is a sentence that indicates in a general way what idea or thesis the paragraph is going to deal with</a:t>
            </a:r>
            <a:r>
              <a:rPr lang="en-US" dirty="0" smtClean="0"/>
              <a:t>.</a:t>
            </a:r>
          </a:p>
          <a:p>
            <a:r>
              <a:rPr lang="en-US" dirty="0"/>
              <a:t>The topic (which is introduced by the topic sentence) should be discussed </a:t>
            </a:r>
            <a:r>
              <a:rPr lang="en-US" b="1" dirty="0"/>
              <a:t>fully and adequately.</a:t>
            </a:r>
          </a:p>
        </p:txBody>
      </p:sp>
    </p:spTree>
    <p:extLst>
      <p:ext uri="{BB962C8B-B14F-4D97-AF65-F5344CB8AC3E}">
        <p14:creationId xmlns:p14="http://schemas.microsoft.com/office/powerpoint/2010/main" val="11131997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Organizational paragraphs, headings, and subheadings</a:t>
            </a:r>
            <a:endParaRPr lang="en-US" dirty="0"/>
          </a:p>
        </p:txBody>
      </p:sp>
      <p:sp>
        <p:nvSpPr>
          <p:cNvPr id="3" name="Content Placeholder 2"/>
          <p:cNvSpPr>
            <a:spLocks noGrp="1"/>
          </p:cNvSpPr>
          <p:nvPr>
            <p:ph idx="1"/>
          </p:nvPr>
        </p:nvSpPr>
        <p:spPr/>
        <p:txBody>
          <a:bodyPr>
            <a:normAutofit lnSpcReduction="10000"/>
          </a:bodyPr>
          <a:lstStyle/>
          <a:p>
            <a:r>
              <a:rPr lang="en-US" dirty="0" smtClean="0"/>
              <a:t>Articulate an </a:t>
            </a:r>
            <a:r>
              <a:rPr lang="en-US" b="1" dirty="0" smtClean="0"/>
              <a:t>organizational paragraph</a:t>
            </a:r>
            <a:r>
              <a:rPr lang="en-US" dirty="0" smtClean="0"/>
              <a:t> at the end of the introductory section. </a:t>
            </a:r>
          </a:p>
          <a:p>
            <a:r>
              <a:rPr lang="en-US" dirty="0" smtClean="0"/>
              <a:t>An </a:t>
            </a:r>
            <a:r>
              <a:rPr lang="en-US" b="1" dirty="0" smtClean="0"/>
              <a:t>organizational paragraph </a:t>
            </a:r>
            <a:r>
              <a:rPr lang="en-US" dirty="0" smtClean="0"/>
              <a:t>states your </a:t>
            </a:r>
            <a:r>
              <a:rPr lang="en-US" b="1" dirty="0" smtClean="0"/>
              <a:t>thesis </a:t>
            </a:r>
            <a:r>
              <a:rPr lang="en-US" dirty="0" smtClean="0"/>
              <a:t>and how you will </a:t>
            </a:r>
            <a:r>
              <a:rPr lang="en-US" b="1" dirty="0" smtClean="0"/>
              <a:t>lay out your argument</a:t>
            </a:r>
            <a:r>
              <a:rPr lang="en-US" dirty="0" smtClean="0"/>
              <a:t> in the paper. </a:t>
            </a:r>
          </a:p>
          <a:p>
            <a:r>
              <a:rPr lang="en-US" dirty="0" smtClean="0"/>
              <a:t>Break down the paper into smaller sections, using </a:t>
            </a:r>
            <a:r>
              <a:rPr lang="en-US" b="1" dirty="0" smtClean="0"/>
              <a:t>headings </a:t>
            </a:r>
            <a:r>
              <a:rPr lang="en-US" dirty="0" smtClean="0"/>
              <a:t>and </a:t>
            </a:r>
            <a:r>
              <a:rPr lang="en-US" b="1" dirty="0" smtClean="0"/>
              <a:t>subheadings</a:t>
            </a:r>
            <a:r>
              <a:rPr lang="en-US" dirty="0" smtClean="0"/>
              <a:t>. i.e. A twenty page paper is broken down into three discrete six-page papers. </a:t>
            </a:r>
            <a:endParaRPr lang="en-US" dirty="0"/>
          </a:p>
        </p:txBody>
      </p:sp>
    </p:spTree>
    <p:extLst>
      <p:ext uri="{BB962C8B-B14F-4D97-AF65-F5344CB8AC3E}">
        <p14:creationId xmlns:p14="http://schemas.microsoft.com/office/powerpoint/2010/main" val="33432120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Simplest Tense </a:t>
            </a:r>
            <a:endParaRPr 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sz="2200" dirty="0" smtClean="0"/>
              <a:t>Modals (i.e. could, should, ought) are useful if you want to avoid making definitive statements. </a:t>
            </a:r>
          </a:p>
          <a:p>
            <a:r>
              <a:rPr lang="en-US" sz="2200" dirty="0" smtClean="0"/>
              <a:t>For non-modal transitive verbs always use the simplest form of the verb . </a:t>
            </a:r>
          </a:p>
          <a:p>
            <a:endParaRPr lang="en-US" sz="2200" dirty="0" smtClean="0"/>
          </a:p>
          <a:p>
            <a:endParaRPr lang="en-US" sz="2200" dirty="0"/>
          </a:p>
        </p:txBody>
      </p:sp>
      <p:graphicFrame>
        <p:nvGraphicFramePr>
          <p:cNvPr id="5" name="Table 4"/>
          <p:cNvGraphicFramePr>
            <a:graphicFrameLocks noGrp="1"/>
          </p:cNvGraphicFramePr>
          <p:nvPr>
            <p:extLst>
              <p:ext uri="{D42A27DB-BD31-4B8C-83A1-F6EECF244321}">
                <p14:modId xmlns:p14="http://schemas.microsoft.com/office/powerpoint/2010/main" val="2035752353"/>
              </p:ext>
            </p:extLst>
          </p:nvPr>
        </p:nvGraphicFramePr>
        <p:xfrm>
          <a:off x="571500" y="2514600"/>
          <a:ext cx="8001000" cy="3437050"/>
        </p:xfrm>
        <a:graphic>
          <a:graphicData uri="http://schemas.openxmlformats.org/drawingml/2006/table">
            <a:tbl>
              <a:tblPr firstRow="1" bandRow="1">
                <a:tableStyleId>{5C22544A-7EE6-4342-B048-85BDC9FD1C3A}</a:tableStyleId>
              </a:tblPr>
              <a:tblGrid>
                <a:gridCol w="24765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705100">
                  <a:extLst>
                    <a:ext uri="{9D8B030D-6E8A-4147-A177-3AD203B41FA5}">
                      <a16:colId xmlns:a16="http://schemas.microsoft.com/office/drawing/2014/main" val="20002"/>
                    </a:ext>
                  </a:extLst>
                </a:gridCol>
              </a:tblGrid>
              <a:tr h="312675">
                <a:tc>
                  <a:txBody>
                    <a:bodyPr/>
                    <a:lstStyle/>
                    <a:p>
                      <a:r>
                        <a:rPr lang="en-US" dirty="0" smtClean="0"/>
                        <a:t>Past</a:t>
                      </a:r>
                      <a:endParaRPr lang="en-US" dirty="0"/>
                    </a:p>
                  </a:txBody>
                  <a:tcPr/>
                </a:tc>
                <a:tc>
                  <a:txBody>
                    <a:bodyPr/>
                    <a:lstStyle/>
                    <a:p>
                      <a:r>
                        <a:rPr lang="en-US" dirty="0" smtClean="0"/>
                        <a:t>Present</a:t>
                      </a:r>
                      <a:endParaRPr lang="en-US" dirty="0"/>
                    </a:p>
                  </a:txBody>
                  <a:tcPr/>
                </a:tc>
                <a:tc>
                  <a:txBody>
                    <a:bodyPr/>
                    <a:lstStyle/>
                    <a:p>
                      <a:r>
                        <a:rPr lang="en-US" dirty="0" smtClean="0"/>
                        <a:t>Future</a:t>
                      </a:r>
                      <a:endParaRPr lang="en-US" dirty="0"/>
                    </a:p>
                  </a:txBody>
                  <a:tcPr/>
                </a:tc>
                <a:extLst>
                  <a:ext uri="{0D108BD9-81ED-4DB2-BD59-A6C34878D82A}">
                    <a16:rowId xmlns:a16="http://schemas.microsoft.com/office/drawing/2014/main" val="10000"/>
                  </a:ext>
                </a:extLst>
              </a:tr>
              <a:tr h="312675">
                <a:tc>
                  <a:txBody>
                    <a:bodyPr/>
                    <a:lstStyle/>
                    <a:p>
                      <a:r>
                        <a:rPr lang="en-US" b="1" dirty="0" smtClean="0"/>
                        <a:t>Simple</a:t>
                      </a:r>
                      <a:endParaRPr lang="en-US" b="1" dirty="0"/>
                    </a:p>
                  </a:txBody>
                  <a:tcPr/>
                </a:tc>
                <a:tc>
                  <a:txBody>
                    <a:bodyPr/>
                    <a:lstStyle/>
                    <a:p>
                      <a:r>
                        <a:rPr lang="en-US" b="1" dirty="0" smtClean="0"/>
                        <a:t>Simple</a:t>
                      </a:r>
                      <a:endParaRPr lang="en-US" b="1" dirty="0"/>
                    </a:p>
                  </a:txBody>
                  <a:tcPr/>
                </a:tc>
                <a:tc>
                  <a:txBody>
                    <a:bodyPr/>
                    <a:lstStyle/>
                    <a:p>
                      <a:r>
                        <a:rPr lang="en-US" b="1" dirty="0" smtClean="0"/>
                        <a:t>Simple</a:t>
                      </a:r>
                      <a:endParaRPr lang="en-US" b="1" dirty="0"/>
                    </a:p>
                  </a:txBody>
                  <a:tcPr/>
                </a:tc>
                <a:extLst>
                  <a:ext uri="{0D108BD9-81ED-4DB2-BD59-A6C34878D82A}">
                    <a16:rowId xmlns:a16="http://schemas.microsoft.com/office/drawing/2014/main" val="10001"/>
                  </a:ext>
                </a:extLst>
              </a:tr>
              <a:tr h="312675">
                <a:tc>
                  <a:txBody>
                    <a:bodyPr/>
                    <a:lstStyle/>
                    <a:p>
                      <a:r>
                        <a:rPr lang="en-US" dirty="0" smtClean="0"/>
                        <a:t>I walked</a:t>
                      </a:r>
                      <a:endParaRPr lang="en-US" dirty="0"/>
                    </a:p>
                  </a:txBody>
                  <a:tcPr/>
                </a:tc>
                <a:tc>
                  <a:txBody>
                    <a:bodyPr/>
                    <a:lstStyle/>
                    <a:p>
                      <a:r>
                        <a:rPr lang="en-US" dirty="0" smtClean="0"/>
                        <a:t>I</a:t>
                      </a:r>
                      <a:r>
                        <a:rPr lang="en-US" baseline="0" dirty="0" smtClean="0"/>
                        <a:t> walk</a:t>
                      </a:r>
                      <a:endParaRPr lang="en-US" dirty="0"/>
                    </a:p>
                  </a:txBody>
                  <a:tcPr/>
                </a:tc>
                <a:tc>
                  <a:txBody>
                    <a:bodyPr/>
                    <a:lstStyle/>
                    <a:p>
                      <a:r>
                        <a:rPr lang="en-US" dirty="0" smtClean="0"/>
                        <a:t>I</a:t>
                      </a:r>
                      <a:r>
                        <a:rPr lang="en-US" baseline="0" dirty="0" smtClean="0"/>
                        <a:t> will walk</a:t>
                      </a:r>
                      <a:endParaRPr lang="en-US" dirty="0"/>
                    </a:p>
                  </a:txBody>
                  <a:tcPr/>
                </a:tc>
                <a:extLst>
                  <a:ext uri="{0D108BD9-81ED-4DB2-BD59-A6C34878D82A}">
                    <a16:rowId xmlns:a16="http://schemas.microsoft.com/office/drawing/2014/main" val="10002"/>
                  </a:ext>
                </a:extLst>
              </a:tr>
              <a:tr h="325702">
                <a:tc>
                  <a:txBody>
                    <a:bodyPr/>
                    <a:lstStyle/>
                    <a:p>
                      <a:r>
                        <a:rPr lang="en-US" b="1" dirty="0" smtClean="0"/>
                        <a:t>Simple Past Continuous</a:t>
                      </a:r>
                      <a:r>
                        <a:rPr lang="en-US" b="1" baseline="0" dirty="0" smtClean="0"/>
                        <a:t> </a:t>
                      </a:r>
                      <a:endParaRPr lang="en-US" b="1" dirty="0"/>
                    </a:p>
                  </a:txBody>
                  <a:tcPr/>
                </a:tc>
                <a:tc>
                  <a:txBody>
                    <a:bodyPr/>
                    <a:lstStyle/>
                    <a:p>
                      <a:r>
                        <a:rPr lang="en-US" b="1" dirty="0" smtClean="0"/>
                        <a:t>Simple Present Continuous</a:t>
                      </a:r>
                      <a:endParaRPr lang="en-US" b="1" dirty="0"/>
                    </a:p>
                  </a:txBody>
                  <a:tcPr/>
                </a:tc>
                <a:tc>
                  <a:txBody>
                    <a:bodyPr/>
                    <a:lstStyle/>
                    <a:p>
                      <a:r>
                        <a:rPr lang="en-US" b="1" dirty="0" smtClean="0"/>
                        <a:t>Simple Future Continuous</a:t>
                      </a:r>
                      <a:endParaRPr lang="en-US" b="1" dirty="0"/>
                    </a:p>
                  </a:txBody>
                  <a:tcPr/>
                </a:tc>
                <a:extLst>
                  <a:ext uri="{0D108BD9-81ED-4DB2-BD59-A6C34878D82A}">
                    <a16:rowId xmlns:a16="http://schemas.microsoft.com/office/drawing/2014/main" val="10003"/>
                  </a:ext>
                </a:extLst>
              </a:tr>
              <a:tr h="312675">
                <a:tc>
                  <a:txBody>
                    <a:bodyPr/>
                    <a:lstStyle/>
                    <a:p>
                      <a:r>
                        <a:rPr lang="en-US" dirty="0" smtClean="0"/>
                        <a:t>I  was</a:t>
                      </a:r>
                      <a:r>
                        <a:rPr lang="en-US" baseline="0" dirty="0" smtClean="0"/>
                        <a:t> walking</a:t>
                      </a:r>
                      <a:endParaRPr lang="en-US" dirty="0"/>
                    </a:p>
                  </a:txBody>
                  <a:tcPr/>
                </a:tc>
                <a:tc>
                  <a:txBody>
                    <a:bodyPr/>
                    <a:lstStyle/>
                    <a:p>
                      <a:r>
                        <a:rPr lang="en-US" dirty="0" smtClean="0"/>
                        <a:t>I am walking</a:t>
                      </a:r>
                      <a:endParaRPr lang="en-US" dirty="0"/>
                    </a:p>
                  </a:txBody>
                  <a:tcPr/>
                </a:tc>
                <a:tc>
                  <a:txBody>
                    <a:bodyPr/>
                    <a:lstStyle/>
                    <a:p>
                      <a:r>
                        <a:rPr lang="en-US" dirty="0" smtClean="0"/>
                        <a:t>I will</a:t>
                      </a:r>
                      <a:r>
                        <a:rPr lang="en-US" baseline="0" dirty="0" smtClean="0"/>
                        <a:t> be walking</a:t>
                      </a:r>
                      <a:endParaRPr lang="en-US" dirty="0"/>
                    </a:p>
                  </a:txBody>
                  <a:tcPr/>
                </a:tc>
                <a:extLst>
                  <a:ext uri="{0D108BD9-81ED-4DB2-BD59-A6C34878D82A}">
                    <a16:rowId xmlns:a16="http://schemas.microsoft.com/office/drawing/2014/main" val="10004"/>
                  </a:ext>
                </a:extLst>
              </a:tr>
              <a:tr h="312675">
                <a:tc>
                  <a:txBody>
                    <a:bodyPr/>
                    <a:lstStyle/>
                    <a:p>
                      <a:r>
                        <a:rPr lang="en-US" b="1" dirty="0" smtClean="0"/>
                        <a:t>Past Perfect</a:t>
                      </a:r>
                      <a:endParaRPr lang="en-US" b="1" dirty="0"/>
                    </a:p>
                  </a:txBody>
                  <a:tcPr/>
                </a:tc>
                <a:tc>
                  <a:txBody>
                    <a:bodyPr/>
                    <a:lstStyle/>
                    <a:p>
                      <a:r>
                        <a:rPr lang="en-US" b="1" dirty="0" smtClean="0"/>
                        <a:t>Present Perfect</a:t>
                      </a:r>
                      <a:endParaRPr lang="en-US" b="1" dirty="0"/>
                    </a:p>
                  </a:txBody>
                  <a:tcPr/>
                </a:tc>
                <a:tc>
                  <a:txBody>
                    <a:bodyPr/>
                    <a:lstStyle/>
                    <a:p>
                      <a:r>
                        <a:rPr lang="en-US" b="1" dirty="0" smtClean="0"/>
                        <a:t>Future Perfect</a:t>
                      </a:r>
                      <a:endParaRPr lang="en-US" b="1" dirty="0"/>
                    </a:p>
                  </a:txBody>
                  <a:tcPr/>
                </a:tc>
                <a:extLst>
                  <a:ext uri="{0D108BD9-81ED-4DB2-BD59-A6C34878D82A}">
                    <a16:rowId xmlns:a16="http://schemas.microsoft.com/office/drawing/2014/main" val="10005"/>
                  </a:ext>
                </a:extLst>
              </a:tr>
              <a:tr h="312675">
                <a:tc>
                  <a:txBody>
                    <a:bodyPr/>
                    <a:lstStyle/>
                    <a:p>
                      <a:r>
                        <a:rPr lang="en-US" dirty="0" smtClean="0"/>
                        <a:t>I had</a:t>
                      </a:r>
                      <a:r>
                        <a:rPr lang="en-US" baseline="0" dirty="0" smtClean="0"/>
                        <a:t> walked</a:t>
                      </a:r>
                      <a:endParaRPr lang="en-US" dirty="0"/>
                    </a:p>
                  </a:txBody>
                  <a:tcPr/>
                </a:tc>
                <a:tc>
                  <a:txBody>
                    <a:bodyPr/>
                    <a:lstStyle/>
                    <a:p>
                      <a:r>
                        <a:rPr lang="en-US" dirty="0" smtClean="0"/>
                        <a:t>I have walked</a:t>
                      </a:r>
                      <a:endParaRPr lang="en-US" dirty="0"/>
                    </a:p>
                  </a:txBody>
                  <a:tcPr/>
                </a:tc>
                <a:tc>
                  <a:txBody>
                    <a:bodyPr/>
                    <a:lstStyle/>
                    <a:p>
                      <a:r>
                        <a:rPr lang="en-US" dirty="0" smtClean="0"/>
                        <a:t>I will have walked</a:t>
                      </a:r>
                      <a:endParaRPr lang="en-US" dirty="0"/>
                    </a:p>
                  </a:txBody>
                  <a:tcPr/>
                </a:tc>
                <a:extLst>
                  <a:ext uri="{0D108BD9-81ED-4DB2-BD59-A6C34878D82A}">
                    <a16:rowId xmlns:a16="http://schemas.microsoft.com/office/drawing/2014/main" val="10006"/>
                  </a:ext>
                </a:extLst>
              </a:tr>
              <a:tr h="386455">
                <a:tc>
                  <a:txBody>
                    <a:bodyPr/>
                    <a:lstStyle/>
                    <a:p>
                      <a:r>
                        <a:rPr lang="en-US" b="1" dirty="0" smtClean="0"/>
                        <a:t>Past</a:t>
                      </a:r>
                      <a:r>
                        <a:rPr lang="en-US" b="1" baseline="0" dirty="0" smtClean="0"/>
                        <a:t> Perfect Continuous</a:t>
                      </a:r>
                      <a:endParaRPr lang="en-US" b="1" dirty="0"/>
                    </a:p>
                  </a:txBody>
                  <a:tcPr/>
                </a:tc>
                <a:tc>
                  <a:txBody>
                    <a:bodyPr/>
                    <a:lstStyle/>
                    <a:p>
                      <a:r>
                        <a:rPr lang="en-US" b="1" dirty="0" smtClean="0"/>
                        <a:t>Present</a:t>
                      </a:r>
                      <a:r>
                        <a:rPr lang="en-US" b="1" baseline="0" dirty="0" smtClean="0"/>
                        <a:t> Perfect Continuous</a:t>
                      </a:r>
                      <a:r>
                        <a:rPr lang="en-US" dirty="0" smtClean="0"/>
                        <a:t> </a:t>
                      </a:r>
                      <a:endParaRPr lang="en-US" dirty="0"/>
                    </a:p>
                  </a:txBody>
                  <a:tcPr/>
                </a:tc>
                <a:tc>
                  <a:txBody>
                    <a:bodyPr/>
                    <a:lstStyle/>
                    <a:p>
                      <a:r>
                        <a:rPr lang="en-US" b="1" dirty="0" smtClean="0"/>
                        <a:t>Future</a:t>
                      </a:r>
                      <a:r>
                        <a:rPr lang="en-US" b="1" baseline="0" dirty="0" smtClean="0"/>
                        <a:t> Perfect Continuous</a:t>
                      </a:r>
                      <a:endParaRPr lang="en-US" b="1" dirty="0"/>
                    </a:p>
                  </a:txBody>
                  <a:tcPr/>
                </a:tc>
                <a:extLst>
                  <a:ext uri="{0D108BD9-81ED-4DB2-BD59-A6C34878D82A}">
                    <a16:rowId xmlns:a16="http://schemas.microsoft.com/office/drawing/2014/main" val="10007"/>
                  </a:ext>
                </a:extLst>
              </a:tr>
              <a:tr h="490275">
                <a:tc>
                  <a:txBody>
                    <a:bodyPr/>
                    <a:lstStyle/>
                    <a:p>
                      <a:r>
                        <a:rPr lang="en-US" dirty="0" smtClean="0"/>
                        <a:t>I had been walking</a:t>
                      </a:r>
                      <a:endParaRPr lang="en-US" dirty="0"/>
                    </a:p>
                  </a:txBody>
                  <a:tcPr/>
                </a:tc>
                <a:tc>
                  <a:txBody>
                    <a:bodyPr/>
                    <a:lstStyle/>
                    <a:p>
                      <a:r>
                        <a:rPr lang="en-US" dirty="0" smtClean="0"/>
                        <a:t>I have been walking</a:t>
                      </a:r>
                      <a:endParaRPr lang="en-US" dirty="0"/>
                    </a:p>
                  </a:txBody>
                  <a:tcPr/>
                </a:tc>
                <a:tc>
                  <a:txBody>
                    <a:bodyPr/>
                    <a:lstStyle/>
                    <a:p>
                      <a:r>
                        <a:rPr lang="en-US" dirty="0" smtClean="0"/>
                        <a:t>I will have been walking</a:t>
                      </a:r>
                      <a:endParaRPr lang="en-US"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255422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a:t>Articles (a or the) must be used for any countable noun. </a:t>
            </a:r>
            <a:br>
              <a:rPr lang="en-US" dirty="0"/>
            </a:br>
            <a:endParaRPr lang="en-US" dirty="0"/>
          </a:p>
        </p:txBody>
      </p:sp>
      <p:sp>
        <p:nvSpPr>
          <p:cNvPr id="3" name="Content Placeholder 2"/>
          <p:cNvSpPr>
            <a:spLocks noGrp="1"/>
          </p:cNvSpPr>
          <p:nvPr>
            <p:ph idx="1"/>
          </p:nvPr>
        </p:nvSpPr>
        <p:spPr/>
        <p:txBody>
          <a:bodyPr/>
          <a:lstStyle/>
          <a:p>
            <a:r>
              <a:rPr lang="en-US" dirty="0" smtClean="0"/>
              <a:t>Countable nouns require articles. </a:t>
            </a:r>
          </a:p>
          <a:p>
            <a:pPr marL="0" indent="0">
              <a:buNone/>
            </a:pPr>
            <a:r>
              <a:rPr lang="en-US" dirty="0" smtClean="0"/>
              <a:t>    e.g. Hand me </a:t>
            </a:r>
            <a:r>
              <a:rPr lang="en-US" i="1" dirty="0" smtClean="0"/>
              <a:t>a</a:t>
            </a:r>
            <a:r>
              <a:rPr lang="en-US" dirty="0" smtClean="0"/>
              <a:t> glass. </a:t>
            </a:r>
          </a:p>
          <a:p>
            <a:r>
              <a:rPr lang="en-US" dirty="0" smtClean="0"/>
              <a:t>Definite nouns require articles. </a:t>
            </a:r>
          </a:p>
          <a:p>
            <a:pPr marL="0" indent="0">
              <a:buNone/>
            </a:pPr>
            <a:r>
              <a:rPr lang="en-US" dirty="0" smtClean="0"/>
              <a:t>   e.g. Hand me </a:t>
            </a:r>
            <a:r>
              <a:rPr lang="en-US" i="1" dirty="0" smtClean="0"/>
              <a:t>the </a:t>
            </a:r>
            <a:r>
              <a:rPr lang="en-US" dirty="0" smtClean="0"/>
              <a:t>red glass.</a:t>
            </a:r>
          </a:p>
          <a:p>
            <a:r>
              <a:rPr lang="en-US" dirty="0" smtClean="0"/>
              <a:t>No need to use articles for proper nouns. </a:t>
            </a:r>
          </a:p>
          <a:p>
            <a:pPr marL="0" indent="0">
              <a:buNone/>
            </a:pPr>
            <a:r>
              <a:rPr lang="en-US" dirty="0"/>
              <a:t> </a:t>
            </a:r>
            <a:r>
              <a:rPr lang="en-US" dirty="0" smtClean="0"/>
              <a:t>  e.g. I drove to </a:t>
            </a:r>
            <a:r>
              <a:rPr lang="en-US" i="1" dirty="0" smtClean="0"/>
              <a:t>New York</a:t>
            </a:r>
            <a:r>
              <a:rPr lang="en-US" dirty="0" smtClean="0"/>
              <a:t> over the weekend. </a:t>
            </a:r>
            <a:endParaRPr lang="en-US" dirty="0"/>
          </a:p>
        </p:txBody>
      </p:sp>
    </p:spTree>
    <p:extLst>
      <p:ext uri="{BB962C8B-B14F-4D97-AF65-F5344CB8AC3E}">
        <p14:creationId xmlns:p14="http://schemas.microsoft.com/office/powerpoint/2010/main" val="618629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Questions:</a:t>
            </a:r>
          </a:p>
          <a:p>
            <a:r>
              <a:rPr lang="en-US" dirty="0" smtClean="0"/>
              <a:t>Writing is a process.</a:t>
            </a:r>
          </a:p>
          <a:p>
            <a:r>
              <a:rPr lang="en-US" dirty="0" smtClean="0"/>
              <a:t>You only learn writing by working with your mentors, peers, and advisors, and doing the work for it in the field.</a:t>
            </a:r>
          </a:p>
          <a:p>
            <a:r>
              <a:rPr lang="en-US" dirty="0" smtClean="0"/>
              <a:t>Developing writing skills is a slow and recursive process. </a:t>
            </a:r>
            <a:endParaRPr lang="en-US" dirty="0"/>
          </a:p>
        </p:txBody>
      </p:sp>
    </p:spTree>
    <p:extLst>
      <p:ext uri="{BB962C8B-B14F-4D97-AF65-F5344CB8AC3E}">
        <p14:creationId xmlns:p14="http://schemas.microsoft.com/office/powerpoint/2010/main" val="11800836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Avoid nominalization, “to be” verbs, and use of that, which, who</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Allow yourself only one that, which, or who per sentence. </a:t>
            </a:r>
          </a:p>
          <a:p>
            <a:pPr marL="0" indent="0">
              <a:buNone/>
            </a:pPr>
            <a:r>
              <a:rPr lang="en-US" dirty="0" smtClean="0"/>
              <a:t>E.g. “The reason that went to New York was to see the show which everyone is talking about”  </a:t>
            </a:r>
            <a:r>
              <a:rPr lang="en-US" i="1" dirty="0" smtClean="0"/>
              <a:t>can be </a:t>
            </a:r>
            <a:r>
              <a:rPr lang="en-US" dirty="0" smtClean="0"/>
              <a:t> changed to “I went to New York to see the show everyone is talking about.” </a:t>
            </a:r>
          </a:p>
          <a:p>
            <a:r>
              <a:rPr lang="en-US" dirty="0" smtClean="0"/>
              <a:t>Most of the time auxiliary “to be” verbs can rewritten out.</a:t>
            </a:r>
          </a:p>
          <a:p>
            <a:pPr marL="0" indent="0">
              <a:buNone/>
            </a:pPr>
            <a:r>
              <a:rPr lang="en-US" dirty="0" smtClean="0"/>
              <a:t>E.g. “He had read the book yesterday” </a:t>
            </a:r>
            <a:r>
              <a:rPr lang="en-US" i="1" dirty="0" smtClean="0"/>
              <a:t>into </a:t>
            </a:r>
            <a:r>
              <a:rPr lang="en-US" dirty="0" smtClean="0"/>
              <a:t>“He read the book yesterday.”</a:t>
            </a:r>
          </a:p>
          <a:p>
            <a:r>
              <a:rPr lang="en-US" dirty="0" smtClean="0"/>
              <a:t>Nominalization is a noun version of a verb.</a:t>
            </a:r>
          </a:p>
          <a:p>
            <a:pPr marL="0" indent="0">
              <a:buNone/>
            </a:pPr>
            <a:r>
              <a:rPr lang="en-US" dirty="0"/>
              <a:t>E.g. </a:t>
            </a:r>
            <a:r>
              <a:rPr lang="en-US" dirty="0" smtClean="0"/>
              <a:t>“The </a:t>
            </a:r>
            <a:r>
              <a:rPr lang="en-US" dirty="0"/>
              <a:t>function of this department is the collection of accounts</a:t>
            </a:r>
            <a:r>
              <a:rPr lang="en-US" dirty="0" smtClean="0"/>
              <a:t>.” </a:t>
            </a:r>
            <a:r>
              <a:rPr lang="en-US" i="1" dirty="0" smtClean="0"/>
              <a:t>into </a:t>
            </a:r>
            <a:r>
              <a:rPr lang="en-US" dirty="0" smtClean="0"/>
              <a:t>“This department collects accounts.”</a:t>
            </a:r>
            <a:endParaRPr lang="en-US" dirty="0"/>
          </a:p>
        </p:txBody>
      </p:sp>
    </p:spTree>
    <p:extLst>
      <p:ext uri="{BB962C8B-B14F-4D97-AF65-F5344CB8AC3E}">
        <p14:creationId xmlns:p14="http://schemas.microsoft.com/office/powerpoint/2010/main" val="3722205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Exercises </a:t>
            </a:r>
            <a:endParaRPr lang="en-US" dirty="0"/>
          </a:p>
        </p:txBody>
      </p:sp>
    </p:spTree>
    <p:extLst>
      <p:ext uri="{BB962C8B-B14F-4D97-AF65-F5344CB8AC3E}">
        <p14:creationId xmlns:p14="http://schemas.microsoft.com/office/powerpoint/2010/main" val="10434767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Thank you!</a:t>
            </a:r>
            <a:endParaRPr lang="en-US" dirty="0"/>
          </a:p>
        </p:txBody>
      </p:sp>
    </p:spTree>
    <p:extLst>
      <p:ext uri="{BB962C8B-B14F-4D97-AF65-F5344CB8AC3E}">
        <p14:creationId xmlns:p14="http://schemas.microsoft.com/office/powerpoint/2010/main" val="2285008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Academic Writing?</a:t>
            </a:r>
            <a:br>
              <a:rPr lang="en-US" dirty="0" smtClean="0"/>
            </a:br>
            <a:endParaRPr lang="en-US" dirty="0"/>
          </a:p>
        </p:txBody>
      </p:sp>
      <p:sp>
        <p:nvSpPr>
          <p:cNvPr id="5" name="Text Placeholder 4"/>
          <p:cNvSpPr>
            <a:spLocks noGrp="1"/>
          </p:cNvSpPr>
          <p:nvPr>
            <p:ph type="body" idx="1"/>
          </p:nvPr>
        </p:nvSpPr>
        <p:spPr/>
        <p:txBody>
          <a:bodyPr/>
          <a:lstStyle/>
          <a:p>
            <a:r>
              <a:rPr lang="en-US" dirty="0" smtClean="0"/>
              <a:t>Ever try writing your final paper in poetic form or poetic register?</a:t>
            </a:r>
            <a:endParaRPr lang="en-US" dirty="0"/>
          </a:p>
        </p:txBody>
      </p:sp>
    </p:spTree>
    <p:extLst>
      <p:ext uri="{BB962C8B-B14F-4D97-AF65-F5344CB8AC3E}">
        <p14:creationId xmlns:p14="http://schemas.microsoft.com/office/powerpoint/2010/main" val="1311612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Characteristics of </a:t>
            </a:r>
            <a:br>
              <a:rPr lang="en-US" altLang="en-US" dirty="0" smtClean="0"/>
            </a:br>
            <a:r>
              <a:rPr lang="en-US" altLang="en-US" dirty="0" smtClean="0"/>
              <a:t>Effective Academic Writing</a:t>
            </a:r>
            <a:endParaRPr lang="en-US" dirty="0"/>
          </a:p>
        </p:txBody>
      </p:sp>
      <p:sp>
        <p:nvSpPr>
          <p:cNvPr id="3" name="Content Placeholder 2"/>
          <p:cNvSpPr>
            <a:spLocks noGrp="1"/>
          </p:cNvSpPr>
          <p:nvPr>
            <p:ph idx="1"/>
          </p:nvPr>
        </p:nvSpPr>
        <p:spPr/>
        <p:txBody>
          <a:bodyPr>
            <a:normAutofit/>
          </a:bodyPr>
          <a:lstStyle/>
          <a:p>
            <a:pPr>
              <a:lnSpc>
                <a:spcPct val="80000"/>
              </a:lnSpc>
            </a:pPr>
            <a:r>
              <a:rPr lang="en-US" altLang="en-US" dirty="0" smtClean="0"/>
              <a:t>Written to communicate, not to impress.</a:t>
            </a:r>
          </a:p>
          <a:p>
            <a:pPr>
              <a:lnSpc>
                <a:spcPct val="80000"/>
              </a:lnSpc>
            </a:pPr>
            <a:r>
              <a:rPr lang="en-US" altLang="en-US" dirty="0" smtClean="0"/>
              <a:t>Follows discourse field conventions.</a:t>
            </a:r>
          </a:p>
          <a:p>
            <a:pPr>
              <a:lnSpc>
                <a:spcPct val="80000"/>
              </a:lnSpc>
            </a:pPr>
            <a:r>
              <a:rPr lang="en-US" altLang="en-US" dirty="0" smtClean="0"/>
              <a:t>Situated in suitable information.</a:t>
            </a:r>
          </a:p>
          <a:p>
            <a:pPr>
              <a:lnSpc>
                <a:spcPct val="80000"/>
              </a:lnSpc>
            </a:pPr>
            <a:r>
              <a:rPr lang="en-US" altLang="en-US" dirty="0" smtClean="0"/>
              <a:t>Organize the information carefully.</a:t>
            </a:r>
          </a:p>
          <a:p>
            <a:pPr>
              <a:lnSpc>
                <a:spcPct val="80000"/>
              </a:lnSpc>
            </a:pPr>
            <a:r>
              <a:rPr lang="en-US" altLang="en-US" dirty="0" smtClean="0"/>
              <a:t>Keeps discourse-field audiences in mind.</a:t>
            </a:r>
          </a:p>
          <a:p>
            <a:pPr>
              <a:lnSpc>
                <a:spcPct val="80000"/>
              </a:lnSpc>
            </a:pPr>
            <a:r>
              <a:rPr lang="en-US" altLang="en-US" dirty="0" smtClean="0"/>
              <a:t>Credit sources adequately.</a:t>
            </a:r>
          </a:p>
          <a:p>
            <a:pPr>
              <a:lnSpc>
                <a:spcPct val="80000"/>
              </a:lnSpc>
            </a:pPr>
            <a:r>
              <a:rPr lang="en-US" altLang="en-US" dirty="0" smtClean="0"/>
              <a:t>Based on continuous revision and input from multiple people. </a:t>
            </a:r>
          </a:p>
          <a:p>
            <a:pPr marL="609600" indent="-609600">
              <a:lnSpc>
                <a:spcPct val="80000"/>
              </a:lnSpc>
              <a:buFontTx/>
              <a:buAutoNum type="arabicPeriod"/>
            </a:pPr>
            <a:endParaRPr lang="en-US" altLang="en-US" dirty="0" smtClean="0"/>
          </a:p>
          <a:p>
            <a:endParaRPr lang="en-US" dirty="0"/>
          </a:p>
        </p:txBody>
      </p:sp>
    </p:spTree>
    <p:extLst>
      <p:ext uri="{BB962C8B-B14F-4D97-AF65-F5344CB8AC3E}">
        <p14:creationId xmlns:p14="http://schemas.microsoft.com/office/powerpoint/2010/main" val="959973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Write to communicate,</a:t>
            </a:r>
            <a:br>
              <a:rPr lang="en-US" altLang="en-US" dirty="0" smtClean="0"/>
            </a:br>
            <a:r>
              <a:rPr lang="en-US" altLang="en-US" dirty="0" smtClean="0"/>
              <a:t>not to impress</a:t>
            </a:r>
            <a:endParaRPr lang="en-US" dirty="0"/>
          </a:p>
        </p:txBody>
      </p:sp>
      <p:sp>
        <p:nvSpPr>
          <p:cNvPr id="3" name="Content Placeholder 2"/>
          <p:cNvSpPr>
            <a:spLocks noGrp="1"/>
          </p:cNvSpPr>
          <p:nvPr>
            <p:ph idx="1"/>
          </p:nvPr>
        </p:nvSpPr>
        <p:spPr/>
        <p:txBody>
          <a:bodyPr/>
          <a:lstStyle/>
          <a:p>
            <a:r>
              <a:rPr lang="en-US" altLang="en-US" dirty="0" smtClean="0"/>
              <a:t>Desirable impression: that the material is clear and interesting</a:t>
            </a:r>
          </a:p>
          <a:p>
            <a:r>
              <a:rPr lang="en-US" altLang="en-US" dirty="0" smtClean="0"/>
              <a:t>Undesirable impression: that you’re surely more intelligent than the reader</a:t>
            </a:r>
          </a:p>
          <a:p>
            <a:r>
              <a:rPr lang="en-US" altLang="en-US" dirty="0" smtClean="0"/>
              <a:t>Good writing is largely “invisible writing.”</a:t>
            </a:r>
          </a:p>
          <a:p>
            <a:pPr marL="0" indent="0">
              <a:buNone/>
            </a:pPr>
            <a:endParaRPr lang="en-US" dirty="0"/>
          </a:p>
        </p:txBody>
      </p:sp>
    </p:spTree>
    <p:extLst>
      <p:ext uri="{BB962C8B-B14F-4D97-AF65-F5344CB8AC3E}">
        <p14:creationId xmlns:p14="http://schemas.microsoft.com/office/powerpoint/2010/main" val="3039403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Follows discourse-field conventions.</a:t>
            </a:r>
            <a:br>
              <a:rPr lang="en-US" alt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Academic writing is made up of a series of recognized genres (more on this later).</a:t>
            </a:r>
          </a:p>
          <a:p>
            <a:r>
              <a:rPr lang="en-US" altLang="en-US" dirty="0" smtClean="0"/>
              <a:t>Good academic writing: largely a matter of imitation.</a:t>
            </a:r>
          </a:p>
          <a:p>
            <a:r>
              <a:rPr lang="en-US" altLang="en-US" dirty="0" smtClean="0"/>
              <a:t>Regularly read the journals you want to publish in (discuss those journals with mentors and advisors in your field) and get a sense of:</a:t>
            </a:r>
          </a:p>
          <a:p>
            <a:pPr lvl="1"/>
            <a:r>
              <a:rPr lang="en-US" altLang="en-US" dirty="0" smtClean="0"/>
              <a:t>Opinion pieces and review articles in those journals</a:t>
            </a:r>
            <a:endParaRPr lang="en-US" altLang="en-US" i="1" dirty="0" smtClean="0"/>
          </a:p>
          <a:p>
            <a:pPr lvl="1"/>
            <a:r>
              <a:rPr lang="en-US" altLang="en-US" dirty="0" smtClean="0"/>
              <a:t>The recurring list of topics and citations the journals generate.</a:t>
            </a:r>
          </a:p>
          <a:p>
            <a:endParaRPr lang="en-US" dirty="0"/>
          </a:p>
        </p:txBody>
      </p:sp>
    </p:spTree>
    <p:extLst>
      <p:ext uri="{BB962C8B-B14F-4D97-AF65-F5344CB8AC3E}">
        <p14:creationId xmlns:p14="http://schemas.microsoft.com/office/powerpoint/2010/main" val="176379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2282</TotalTime>
  <Words>3111</Words>
  <Application>Microsoft Office PowerPoint</Application>
  <PresentationFormat>On-screen Show (4:3)</PresentationFormat>
  <Paragraphs>280</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Times New Roman</vt:lpstr>
      <vt:lpstr>Office Theme</vt:lpstr>
      <vt:lpstr>Academic Writing for Multilingual Writers: Practices, Issues, and Strategies</vt:lpstr>
      <vt:lpstr>Graduate Writing Center</vt:lpstr>
      <vt:lpstr>Goals of the Workshop</vt:lpstr>
      <vt:lpstr>The Rhetorical and Socialization Approaches to Academic Writing </vt:lpstr>
      <vt:lpstr>PowerPoint Presentation</vt:lpstr>
      <vt:lpstr>What is Academic Writing? </vt:lpstr>
      <vt:lpstr>Characteristics of  Effective Academic Writing</vt:lpstr>
      <vt:lpstr>Write to communicate, not to impress</vt:lpstr>
      <vt:lpstr>Follows discourse-field conventions. </vt:lpstr>
      <vt:lpstr>Situated in suitable information. </vt:lpstr>
      <vt:lpstr>Organize the information carefully. </vt:lpstr>
      <vt:lpstr>Keep your audience in mind.</vt:lpstr>
      <vt:lpstr>Credit sources adequately. </vt:lpstr>
      <vt:lpstr>Based on continuous revision and input from multiple people.  </vt:lpstr>
      <vt:lpstr>PowerPoint Presentation</vt:lpstr>
      <vt:lpstr>What are the academic genres you need to know?</vt:lpstr>
      <vt:lpstr>Genres in the two cultures</vt:lpstr>
      <vt:lpstr>Functional Sections of Articles in the Sciences</vt:lpstr>
      <vt:lpstr>Introduction</vt:lpstr>
      <vt:lpstr>Methods/Methodologies </vt:lpstr>
      <vt:lpstr>Results/Discussions </vt:lpstr>
      <vt:lpstr>Addendum for the Humanities </vt:lpstr>
      <vt:lpstr>PowerPoint Presentation</vt:lpstr>
      <vt:lpstr>The Abstract</vt:lpstr>
      <vt:lpstr>What goes into an abstract?  </vt:lpstr>
      <vt:lpstr>How to write an abstract?</vt:lpstr>
      <vt:lpstr>PowerPoint Presentation</vt:lpstr>
      <vt:lpstr>Other Genres</vt:lpstr>
      <vt:lpstr>Using references, Citations, and Writing tips</vt:lpstr>
      <vt:lpstr>Quoting, Paraphrasing, and Summarizing </vt:lpstr>
      <vt:lpstr>How to use quotations, paraphrases, and summaries </vt:lpstr>
      <vt:lpstr>Paraphrasing </vt:lpstr>
      <vt:lpstr>Paraphrasing Examples</vt:lpstr>
      <vt:lpstr>Paraphrasing Examples (cont.) </vt:lpstr>
      <vt:lpstr>Paraphrasing Examples (cont.) </vt:lpstr>
      <vt:lpstr>Paraphrasing Cont. </vt:lpstr>
      <vt:lpstr>PowerPoint Presentation</vt:lpstr>
      <vt:lpstr>Citation styles </vt:lpstr>
      <vt:lpstr>Citation styles (cont.)</vt:lpstr>
      <vt:lpstr>Citation styles (cont.) </vt:lpstr>
      <vt:lpstr>PowerPoint Presentation</vt:lpstr>
      <vt:lpstr>Writing Tips</vt:lpstr>
      <vt:lpstr>Active Voice or passive voice</vt:lpstr>
      <vt:lpstr>Active Voice or passive voice (cont.)</vt:lpstr>
      <vt:lpstr>Organize your Writing Process</vt:lpstr>
      <vt:lpstr>Make the paragraph your unit of the idea. </vt:lpstr>
      <vt:lpstr>Use Organizational paragraphs, headings, and subheadings</vt:lpstr>
      <vt:lpstr>Use the Simplest Tense </vt:lpstr>
      <vt:lpstr>Articles (a or the) must be used for any countable noun.  </vt:lpstr>
      <vt:lpstr>Avoid nominalization, “to be” verbs, and use of that, which, who</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 for Multilingual Writers: Practices, Issues, and Strategies</dc:title>
  <dc:creator>SHAKIL SARFORAZ RABBI</dc:creator>
  <cp:lastModifiedBy>Leslie Mateer</cp:lastModifiedBy>
  <cp:revision>72</cp:revision>
  <dcterms:created xsi:type="dcterms:W3CDTF">2015-02-12T15:34:35Z</dcterms:created>
  <dcterms:modified xsi:type="dcterms:W3CDTF">2016-09-27T18:34:51Z</dcterms:modified>
</cp:coreProperties>
</file>